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5"/>
  </p:notesMasterIdLst>
  <p:sldIdLst>
    <p:sldId id="256" r:id="rId2"/>
    <p:sldId id="306" r:id="rId3"/>
    <p:sldId id="307" r:id="rId4"/>
    <p:sldId id="311" r:id="rId5"/>
    <p:sldId id="312" r:id="rId6"/>
    <p:sldId id="265" r:id="rId7"/>
    <p:sldId id="313" r:id="rId8"/>
    <p:sldId id="305" r:id="rId9"/>
    <p:sldId id="308" r:id="rId10"/>
    <p:sldId id="309" r:id="rId11"/>
    <p:sldId id="310" r:id="rId12"/>
    <p:sldId id="314" r:id="rId13"/>
    <p:sldId id="259" r:id="rId14"/>
  </p:sldIdLst>
  <p:sldSz cx="9144000" cy="5143500" type="screen16x9"/>
  <p:notesSz cx="6858000" cy="9144000"/>
  <p:embeddedFontLst>
    <p:embeddedFont>
      <p:font typeface="Montserrat" panose="00000500000000000000" pitchFamily="2" charset="0"/>
      <p:regular r:id="rId16"/>
      <p:bold r:id="rId17"/>
      <p:italic r:id="rId18"/>
      <p:boldItalic r:id="rId19"/>
    </p:embeddedFont>
    <p:embeddedFont>
      <p:font typeface="Montserrat ExtraBold" panose="00000900000000000000" pitchFamily="2" charset="0"/>
      <p:bold r:id="rId20"/>
      <p:boldItalic r:id="rId21"/>
    </p:embeddedFont>
    <p:embeddedFont>
      <p:font typeface="Montserrat ExtraLight" panose="000003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8B54C04-B9AF-423D-9FD4-253E20BD1AE7}">
  <a:tblStyle styleId="{48B54C04-B9AF-423D-9FD4-253E20BD1AE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71" autoAdjust="0"/>
    <p:restoredTop sz="94598" autoAdjust="0"/>
  </p:normalViewPr>
  <p:slideViewPr>
    <p:cSldViewPr snapToGrid="0">
      <p:cViewPr varScale="1">
        <p:scale>
          <a:sx n="113" d="100"/>
          <a:sy n="113" d="100"/>
        </p:scale>
        <p:origin x="533" y="91"/>
      </p:cViewPr>
      <p:guideLst/>
    </p:cSldViewPr>
  </p:slideViewPr>
  <p:outlineViewPr>
    <p:cViewPr>
      <p:scale>
        <a:sx n="33" d="100"/>
        <a:sy n="33" d="100"/>
      </p:scale>
      <p:origin x="0" y="-6869"/>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715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9817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7f9262ee2f_0_26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7f9262ee2f_0_26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26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7f9262ee2f_0_26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7f9262ee2f_0_26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198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3093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6249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3"/>
        <p:cNvGrpSpPr/>
        <p:nvPr/>
      </p:nvGrpSpPr>
      <p:grpSpPr>
        <a:xfrm>
          <a:off x="0" y="0"/>
          <a:ext cx="0" cy="0"/>
          <a:chOff x="0" y="0"/>
          <a:chExt cx="0" cy="0"/>
        </a:xfrm>
      </p:grpSpPr>
      <p:sp>
        <p:nvSpPr>
          <p:cNvPr id="2094" name="Google Shape;2094;g7f9262ee2f_0_26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5" name="Google Shape;2095;g7f9262ee2f_0_26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4081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Four Columns 1">
  <p:cSld name="TITLE_1_1_2_1">
    <p:bg>
      <p:bgPr>
        <a:blipFill dpi="0" rotWithShape="1">
          <a:blip r:embed="rId2">
            <a:alphaModFix/>
            <a:lum/>
          </a:blip>
          <a:srcRect/>
          <a:stretch>
            <a:fillRect l="-1000"/>
          </a:stretch>
        </a:blipFill>
        <a:effectLst/>
      </p:bgPr>
    </p:bg>
    <p:spTree>
      <p:nvGrpSpPr>
        <p:cNvPr id="1" name="Shape 122"/>
        <p:cNvGrpSpPr/>
        <p:nvPr/>
      </p:nvGrpSpPr>
      <p:grpSpPr>
        <a:xfrm>
          <a:off x="0" y="0"/>
          <a:ext cx="0" cy="0"/>
          <a:chOff x="0" y="0"/>
          <a:chExt cx="0" cy="0"/>
        </a:xfrm>
      </p:grpSpPr>
      <p:sp>
        <p:nvSpPr>
          <p:cNvPr id="123" name="Google Shape;123;p28"/>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24" name="Google Shape;124;p28"/>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5" name="Google Shape;125;p28"/>
          <p:cNvSpPr txBox="1">
            <a:spLocks noGrp="1"/>
          </p:cNvSpPr>
          <p:nvPr>
            <p:ph type="subTitle" idx="1"/>
          </p:nvPr>
        </p:nvSpPr>
        <p:spPr>
          <a:xfrm>
            <a:off x="1338238" y="1713051"/>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6" name="Google Shape;126;p28"/>
          <p:cNvSpPr txBox="1">
            <a:spLocks noGrp="1"/>
          </p:cNvSpPr>
          <p:nvPr>
            <p:ph type="title" idx="3"/>
          </p:nvPr>
        </p:nvSpPr>
        <p:spPr>
          <a:xfrm>
            <a:off x="1338238" y="3988950"/>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7" name="Google Shape;127;p28"/>
          <p:cNvSpPr txBox="1">
            <a:spLocks noGrp="1"/>
          </p:cNvSpPr>
          <p:nvPr>
            <p:ph type="subTitle" idx="4"/>
          </p:nvPr>
        </p:nvSpPr>
        <p:spPr>
          <a:xfrm>
            <a:off x="1338238" y="3342176"/>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8" name="Google Shape;128;p28"/>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29" name="Google Shape;129;p28"/>
          <p:cNvSpPr txBox="1">
            <a:spLocks noGrp="1"/>
          </p:cNvSpPr>
          <p:nvPr>
            <p:ph type="subTitle" idx="6"/>
          </p:nvPr>
        </p:nvSpPr>
        <p:spPr>
          <a:xfrm>
            <a:off x="5078163" y="1713051"/>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30" name="Google Shape;130;p28"/>
          <p:cNvSpPr txBox="1">
            <a:spLocks noGrp="1"/>
          </p:cNvSpPr>
          <p:nvPr>
            <p:ph type="title" idx="7"/>
          </p:nvPr>
        </p:nvSpPr>
        <p:spPr>
          <a:xfrm>
            <a:off x="5078163" y="3988950"/>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31" name="Google Shape;131;p28"/>
          <p:cNvSpPr txBox="1">
            <a:spLocks noGrp="1"/>
          </p:cNvSpPr>
          <p:nvPr>
            <p:ph type="subTitle" idx="8"/>
          </p:nvPr>
        </p:nvSpPr>
        <p:spPr>
          <a:xfrm>
            <a:off x="5078163" y="3342176"/>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lum/>
          </a:blip>
          <a:srcRect/>
          <a:stretch>
            <a:fillRect l="-1000"/>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lum/>
          </a:blip>
          <a:srcRect/>
          <a:stretch>
            <a:fillRect l="-1000"/>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TITLE_1_1">
    <p:bg>
      <p:bgPr>
        <a:blipFill dpi="0" rotWithShape="1">
          <a:blip r:embed="rId2">
            <a:alphaModFix/>
            <a:lum/>
          </a:blip>
          <a:srcRect/>
          <a:stretch>
            <a:fillRect l="-1000"/>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dpi="0" rotWithShape="1">
          <a:blip r:embed="rId2">
            <a:alphaModFix/>
            <a:lum/>
          </a:blip>
          <a:srcRect/>
          <a:stretch>
            <a:fillRect l="-1000"/>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2">
  <p:cSld name="CAPTION_ONLY_1_1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8" r:id="rId5"/>
    <p:sldLayoutId id="2147483661" r:id="rId6"/>
    <p:sldLayoutId id="2147483662" r:id="rId7"/>
    <p:sldLayoutId id="2147483664" r:id="rId8"/>
    <p:sldLayoutId id="2147483668" r:id="rId9"/>
    <p:sldLayoutId id="2147483670" r:id="rId10"/>
    <p:sldLayoutId id="214748367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microsoft.com/office/2007/relationships/hdphoto" Target="../media/hdphoto7.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0.png"/><Relationship Id="rId12" Type="http://schemas.microsoft.com/office/2007/relationships/hdphoto" Target="../media/hdphoto5.wdp"/><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microsoft.com/office/2007/relationships/hdphoto" Target="../media/hdphoto2.wdp"/><Relationship Id="rId11" Type="http://schemas.openxmlformats.org/officeDocument/2006/relationships/image" Target="../media/image22.png"/><Relationship Id="rId5" Type="http://schemas.openxmlformats.org/officeDocument/2006/relationships/image" Target="../media/image19.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21.png"/><Relationship Id="rId14" Type="http://schemas.microsoft.com/office/2007/relationships/hdphoto" Target="../media/hdphoto6.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t>NETWORK</a:t>
            </a:r>
            <a:endParaRPr dirty="0"/>
          </a:p>
        </p:txBody>
      </p:sp>
      <p:sp>
        <p:nvSpPr>
          <p:cNvPr id="163" name="Google Shape;163;p38"/>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Chanchian Armin Andrei</a:t>
            </a:r>
            <a:endParaRPr dirty="0"/>
          </a:p>
        </p:txBody>
      </p:sp>
      <p:sp>
        <p:nvSpPr>
          <p:cNvPr id="164" name="Google Shape;164;p38"/>
          <p:cNvSpPr txBox="1">
            <a:spLocks noGrp="1"/>
          </p:cNvSpPr>
          <p:nvPr>
            <p:ph type="ctrTitle"/>
          </p:nvPr>
        </p:nvSpPr>
        <p:spPr>
          <a:xfrm>
            <a:off x="2941650" y="2624375"/>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2200" b="0" dirty="0">
                <a:latin typeface="Montserrat ExtraLight"/>
                <a:ea typeface="Montserrat ExtraLight"/>
                <a:cs typeface="Montserrat ExtraLight"/>
                <a:sym typeface="Montserrat ExtraLight"/>
              </a:rPr>
              <a:t>TECHNOLOGY</a:t>
            </a:r>
            <a:endParaRPr sz="2200" b="0" dirty="0">
              <a:latin typeface="Montserrat ExtraLight"/>
              <a:ea typeface="Montserrat ExtraLight"/>
              <a:cs typeface="Montserrat ExtraLight"/>
              <a:sym typeface="Montserrat ExtraLight"/>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8DFAA58-25AF-7AA3-F317-EBCF73634989}"/>
              </a:ext>
            </a:extLst>
          </p:cNvPr>
          <p:cNvSpPr>
            <a:spLocks noGrp="1"/>
          </p:cNvSpPr>
          <p:nvPr>
            <p:ph type="title" idx="4"/>
          </p:nvPr>
        </p:nvSpPr>
        <p:spPr/>
        <p:txBody>
          <a:bodyPr/>
          <a:lstStyle/>
          <a:p>
            <a:r>
              <a:rPr lang="en-US" dirty="0"/>
              <a:t>Types of protocols (2/3)</a:t>
            </a:r>
          </a:p>
        </p:txBody>
      </p:sp>
      <p:sp>
        <p:nvSpPr>
          <p:cNvPr id="9" name="Title 8">
            <a:extLst>
              <a:ext uri="{FF2B5EF4-FFF2-40B4-BE49-F238E27FC236}">
                <a16:creationId xmlns:a16="http://schemas.microsoft.com/office/drawing/2014/main" id="{A8910AE4-01E5-FFA8-3574-A44AEF177424}"/>
              </a:ext>
            </a:extLst>
          </p:cNvPr>
          <p:cNvSpPr>
            <a:spLocks noGrp="1"/>
          </p:cNvSpPr>
          <p:nvPr>
            <p:ph type="title" idx="5"/>
          </p:nvPr>
        </p:nvSpPr>
        <p:spPr>
          <a:xfrm>
            <a:off x="306243" y="1198087"/>
            <a:ext cx="2067000" cy="1192774"/>
          </a:xfrm>
        </p:spPr>
        <p:txBody>
          <a:bodyPr/>
          <a:lstStyle/>
          <a:p>
            <a:r>
              <a:rPr lang="en-US" b="1" dirty="0"/>
              <a:t>Hyper Text Transfer Protocol (Secure)</a:t>
            </a:r>
            <a:endParaRPr lang="en-US" dirty="0"/>
          </a:p>
        </p:txBody>
      </p:sp>
      <p:sp>
        <p:nvSpPr>
          <p:cNvPr id="11" name="Title 8">
            <a:extLst>
              <a:ext uri="{FF2B5EF4-FFF2-40B4-BE49-F238E27FC236}">
                <a16:creationId xmlns:a16="http://schemas.microsoft.com/office/drawing/2014/main" id="{64CD80F3-09CC-0757-5EF6-AF1E7C3B4D88}"/>
              </a:ext>
            </a:extLst>
          </p:cNvPr>
          <p:cNvSpPr txBox="1">
            <a:spLocks/>
          </p:cNvSpPr>
          <p:nvPr/>
        </p:nvSpPr>
        <p:spPr>
          <a:xfrm>
            <a:off x="356405" y="2413310"/>
            <a:ext cx="2067000" cy="217174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HTTP is designed for transferring a hypertext among two or more systems. It works on a client-server model, most of the data sharing over the web are done through using HTTP. The transfer can be done in an encrypted format </a:t>
            </a:r>
          </a:p>
        </p:txBody>
      </p:sp>
      <p:sp>
        <p:nvSpPr>
          <p:cNvPr id="12" name="Title 8">
            <a:extLst>
              <a:ext uri="{FF2B5EF4-FFF2-40B4-BE49-F238E27FC236}">
                <a16:creationId xmlns:a16="http://schemas.microsoft.com/office/drawing/2014/main" id="{D5DD1016-F957-A4EA-3FD0-A6C2A515D63A}"/>
              </a:ext>
            </a:extLst>
          </p:cNvPr>
          <p:cNvSpPr txBox="1">
            <a:spLocks/>
          </p:cNvSpPr>
          <p:nvPr/>
        </p:nvSpPr>
        <p:spPr>
          <a:xfrm>
            <a:off x="2649535" y="1569834"/>
            <a:ext cx="2067000" cy="44327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Telnet</a:t>
            </a:r>
            <a:endParaRPr lang="en-US" dirty="0"/>
          </a:p>
        </p:txBody>
      </p:sp>
      <p:sp>
        <p:nvSpPr>
          <p:cNvPr id="13" name="Title 8">
            <a:extLst>
              <a:ext uri="{FF2B5EF4-FFF2-40B4-BE49-F238E27FC236}">
                <a16:creationId xmlns:a16="http://schemas.microsoft.com/office/drawing/2014/main" id="{6256589E-FDEF-F369-47B3-81602D48708B}"/>
              </a:ext>
            </a:extLst>
          </p:cNvPr>
          <p:cNvSpPr txBox="1">
            <a:spLocks/>
          </p:cNvSpPr>
          <p:nvPr/>
        </p:nvSpPr>
        <p:spPr>
          <a:xfrm>
            <a:off x="2649535" y="2414141"/>
            <a:ext cx="2067000" cy="232354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Telnet is a set of rules designed for connecting one system with another. The connecting process here is termed as remote login. The system which requests for connection is the local computer, and the system which accepts the connection is the remote computer.</a:t>
            </a:r>
          </a:p>
        </p:txBody>
      </p:sp>
      <p:sp>
        <p:nvSpPr>
          <p:cNvPr id="18" name="Title 8">
            <a:extLst>
              <a:ext uri="{FF2B5EF4-FFF2-40B4-BE49-F238E27FC236}">
                <a16:creationId xmlns:a16="http://schemas.microsoft.com/office/drawing/2014/main" id="{7545E865-D908-9B2A-7CC1-9B34DC5F5535}"/>
              </a:ext>
            </a:extLst>
          </p:cNvPr>
          <p:cNvSpPr txBox="1">
            <a:spLocks/>
          </p:cNvSpPr>
          <p:nvPr/>
        </p:nvSpPr>
        <p:spPr>
          <a:xfrm>
            <a:off x="4810592" y="1266080"/>
            <a:ext cx="2067000" cy="10410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Simple mail transport Protocol </a:t>
            </a:r>
            <a:endParaRPr lang="en-US" dirty="0"/>
          </a:p>
        </p:txBody>
      </p:sp>
      <p:sp>
        <p:nvSpPr>
          <p:cNvPr id="19" name="Title 8">
            <a:extLst>
              <a:ext uri="{FF2B5EF4-FFF2-40B4-BE49-F238E27FC236}">
                <a16:creationId xmlns:a16="http://schemas.microsoft.com/office/drawing/2014/main" id="{EFD6FF02-A8E9-4062-5F40-D04C30611386}"/>
              </a:ext>
            </a:extLst>
          </p:cNvPr>
          <p:cNvSpPr txBox="1">
            <a:spLocks/>
          </p:cNvSpPr>
          <p:nvPr/>
        </p:nvSpPr>
        <p:spPr>
          <a:xfrm>
            <a:off x="4810592" y="2413310"/>
            <a:ext cx="2067000" cy="69460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SMTP is designed to send and distribute outgoing E-Mail.</a:t>
            </a:r>
          </a:p>
        </p:txBody>
      </p:sp>
      <p:sp>
        <p:nvSpPr>
          <p:cNvPr id="20" name="Title 8">
            <a:extLst>
              <a:ext uri="{FF2B5EF4-FFF2-40B4-BE49-F238E27FC236}">
                <a16:creationId xmlns:a16="http://schemas.microsoft.com/office/drawing/2014/main" id="{2B755B7B-8418-8267-A636-EF1C5320DDC1}"/>
              </a:ext>
            </a:extLst>
          </p:cNvPr>
          <p:cNvSpPr txBox="1">
            <a:spLocks/>
          </p:cNvSpPr>
          <p:nvPr/>
        </p:nvSpPr>
        <p:spPr>
          <a:xfrm>
            <a:off x="6933947" y="1423383"/>
            <a:ext cx="2067000" cy="74218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File Transfer Protocol </a:t>
            </a:r>
            <a:endParaRPr lang="en-US" dirty="0"/>
          </a:p>
        </p:txBody>
      </p:sp>
      <p:sp>
        <p:nvSpPr>
          <p:cNvPr id="21" name="Title 8">
            <a:extLst>
              <a:ext uri="{FF2B5EF4-FFF2-40B4-BE49-F238E27FC236}">
                <a16:creationId xmlns:a16="http://schemas.microsoft.com/office/drawing/2014/main" id="{4B72529C-2299-BB55-BBBE-2292B87B1F09}"/>
              </a:ext>
            </a:extLst>
          </p:cNvPr>
          <p:cNvSpPr txBox="1">
            <a:spLocks/>
          </p:cNvSpPr>
          <p:nvPr/>
        </p:nvSpPr>
        <p:spPr>
          <a:xfrm>
            <a:off x="6933947" y="2413310"/>
            <a:ext cx="2067000" cy="161161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FTP allows users to transfer files from one machine to another. Types of files may include program files, multimedia files, text files, and documents, etc.</a:t>
            </a:r>
          </a:p>
        </p:txBody>
      </p:sp>
    </p:spTree>
    <p:extLst>
      <p:ext uri="{BB962C8B-B14F-4D97-AF65-F5344CB8AC3E}">
        <p14:creationId xmlns:p14="http://schemas.microsoft.com/office/powerpoint/2010/main" val="2190260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8DFAA58-25AF-7AA3-F317-EBCF73634989}"/>
              </a:ext>
            </a:extLst>
          </p:cNvPr>
          <p:cNvSpPr>
            <a:spLocks noGrp="1"/>
          </p:cNvSpPr>
          <p:nvPr>
            <p:ph type="title" idx="4"/>
          </p:nvPr>
        </p:nvSpPr>
        <p:spPr/>
        <p:txBody>
          <a:bodyPr/>
          <a:lstStyle/>
          <a:p>
            <a:r>
              <a:rPr lang="en-US" dirty="0"/>
              <a:t>Types of protocols (3/3)</a:t>
            </a:r>
          </a:p>
        </p:txBody>
      </p:sp>
      <p:sp>
        <p:nvSpPr>
          <p:cNvPr id="9" name="Title 8">
            <a:extLst>
              <a:ext uri="{FF2B5EF4-FFF2-40B4-BE49-F238E27FC236}">
                <a16:creationId xmlns:a16="http://schemas.microsoft.com/office/drawing/2014/main" id="{A8910AE4-01E5-FFA8-3574-A44AEF177424}"/>
              </a:ext>
            </a:extLst>
          </p:cNvPr>
          <p:cNvSpPr>
            <a:spLocks noGrp="1"/>
          </p:cNvSpPr>
          <p:nvPr>
            <p:ph type="title" idx="5"/>
          </p:nvPr>
        </p:nvSpPr>
        <p:spPr>
          <a:xfrm>
            <a:off x="1938947" y="1673049"/>
            <a:ext cx="2067000" cy="742182"/>
          </a:xfrm>
        </p:spPr>
        <p:txBody>
          <a:bodyPr/>
          <a:lstStyle/>
          <a:p>
            <a:r>
              <a:rPr lang="en-US" dirty="0"/>
              <a:t>Domain Name System </a:t>
            </a:r>
          </a:p>
        </p:txBody>
      </p:sp>
      <p:sp>
        <p:nvSpPr>
          <p:cNvPr id="11" name="Title 8">
            <a:extLst>
              <a:ext uri="{FF2B5EF4-FFF2-40B4-BE49-F238E27FC236}">
                <a16:creationId xmlns:a16="http://schemas.microsoft.com/office/drawing/2014/main" id="{64CD80F3-09CC-0757-5EF6-AF1E7C3B4D88}"/>
              </a:ext>
            </a:extLst>
          </p:cNvPr>
          <p:cNvSpPr txBox="1">
            <a:spLocks/>
          </p:cNvSpPr>
          <p:nvPr/>
        </p:nvSpPr>
        <p:spPr>
          <a:xfrm>
            <a:off x="1938947" y="2571750"/>
            <a:ext cx="2067000" cy="12432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DNS translates network address (such as IP addresses) into terms understood by humans (such as Domain Names) and vice-versa.</a:t>
            </a:r>
          </a:p>
        </p:txBody>
      </p:sp>
      <p:sp>
        <p:nvSpPr>
          <p:cNvPr id="12" name="Title 8">
            <a:extLst>
              <a:ext uri="{FF2B5EF4-FFF2-40B4-BE49-F238E27FC236}">
                <a16:creationId xmlns:a16="http://schemas.microsoft.com/office/drawing/2014/main" id="{D5DD1016-F957-A4EA-3FD0-A6C2A515D63A}"/>
              </a:ext>
            </a:extLst>
          </p:cNvPr>
          <p:cNvSpPr txBox="1">
            <a:spLocks/>
          </p:cNvSpPr>
          <p:nvPr/>
        </p:nvSpPr>
        <p:spPr>
          <a:xfrm>
            <a:off x="5138053" y="1584780"/>
            <a:ext cx="2067000" cy="941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Dynamic Host Configuration Protocol </a:t>
            </a:r>
            <a:endParaRPr lang="en-US" dirty="0"/>
          </a:p>
        </p:txBody>
      </p:sp>
      <p:sp>
        <p:nvSpPr>
          <p:cNvPr id="13" name="Title 8">
            <a:extLst>
              <a:ext uri="{FF2B5EF4-FFF2-40B4-BE49-F238E27FC236}">
                <a16:creationId xmlns:a16="http://schemas.microsoft.com/office/drawing/2014/main" id="{6256589E-FDEF-F369-47B3-81602D48708B}"/>
              </a:ext>
            </a:extLst>
          </p:cNvPr>
          <p:cNvSpPr txBox="1">
            <a:spLocks/>
          </p:cNvSpPr>
          <p:nvPr/>
        </p:nvSpPr>
        <p:spPr>
          <a:xfrm>
            <a:off x="5138053" y="2426811"/>
            <a:ext cx="2067000" cy="10231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DHCP can automatically assign Internet addresses to computers and users.</a:t>
            </a:r>
          </a:p>
        </p:txBody>
      </p:sp>
    </p:spTree>
    <p:extLst>
      <p:ext uri="{BB962C8B-B14F-4D97-AF65-F5344CB8AC3E}">
        <p14:creationId xmlns:p14="http://schemas.microsoft.com/office/powerpoint/2010/main" val="15111797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6"/>
        <p:cNvGrpSpPr/>
        <p:nvPr/>
      </p:nvGrpSpPr>
      <p:grpSpPr>
        <a:xfrm>
          <a:off x="0" y="0"/>
          <a:ext cx="0" cy="0"/>
          <a:chOff x="0" y="0"/>
          <a:chExt cx="0" cy="0"/>
        </a:xfrm>
      </p:grpSpPr>
      <p:sp>
        <p:nvSpPr>
          <p:cNvPr id="2097" name="Google Shape;2097;p63"/>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NETWORK NODES</a:t>
            </a:r>
            <a:endParaRPr dirty="0"/>
          </a:p>
        </p:txBody>
      </p:sp>
      <p:sp>
        <p:nvSpPr>
          <p:cNvPr id="2098" name="Google Shape;2098;p63"/>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p>
            <a:r>
              <a:rPr lang="en" dirty="0"/>
              <a:t>— </a:t>
            </a:r>
            <a:r>
              <a:rPr lang="en-US" b="1" dirty="0"/>
              <a:t>Network interfaces</a:t>
            </a:r>
            <a:br>
              <a:rPr lang="en-US" b="1" dirty="0"/>
            </a:br>
            <a:r>
              <a:rPr lang="en" dirty="0"/>
              <a:t> </a:t>
            </a:r>
          </a:p>
        </p:txBody>
      </p:sp>
      <p:sp>
        <p:nvSpPr>
          <p:cNvPr id="2099" name="Google Shape;2099;p63"/>
          <p:cNvSpPr txBox="1">
            <a:spLocks noGrp="1"/>
          </p:cNvSpPr>
          <p:nvPr>
            <p:ph type="subTitle" idx="1"/>
          </p:nvPr>
        </p:nvSpPr>
        <p:spPr>
          <a:xfrm>
            <a:off x="684512" y="1074578"/>
            <a:ext cx="3381326" cy="136382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computer hardware that connects the computer to the network media and has the ability to process low-level network information</a:t>
            </a:r>
          </a:p>
        </p:txBody>
      </p:sp>
      <p:sp>
        <p:nvSpPr>
          <p:cNvPr id="2100" name="Google Shape;2100;p63"/>
          <p:cNvSpPr txBox="1">
            <a:spLocks noGrp="1"/>
          </p:cNvSpPr>
          <p:nvPr>
            <p:ph type="title" idx="3"/>
          </p:nvPr>
        </p:nvSpPr>
        <p:spPr>
          <a:xfrm>
            <a:off x="1338238" y="3288849"/>
            <a:ext cx="2727600" cy="37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 </a:t>
            </a:r>
            <a:r>
              <a:rPr lang="en-US" dirty="0"/>
              <a:t>Bridges and switches</a:t>
            </a:r>
            <a:r>
              <a:rPr lang="en" dirty="0"/>
              <a:t> </a:t>
            </a:r>
            <a:endParaRPr dirty="0"/>
          </a:p>
        </p:txBody>
      </p:sp>
      <p:sp>
        <p:nvSpPr>
          <p:cNvPr id="2101" name="Google Shape;2101;p63"/>
          <p:cNvSpPr txBox="1">
            <a:spLocks noGrp="1"/>
          </p:cNvSpPr>
          <p:nvPr>
            <p:ph type="subTitle" idx="4"/>
          </p:nvPr>
        </p:nvSpPr>
        <p:spPr>
          <a:xfrm>
            <a:off x="1338238" y="3705234"/>
            <a:ext cx="2727600" cy="135444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distinct from a hub as they only forward frames to the ports involved in the communication </a:t>
            </a:r>
          </a:p>
        </p:txBody>
      </p:sp>
      <p:sp>
        <p:nvSpPr>
          <p:cNvPr id="2102" name="Google Shape;2102;p63"/>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a:t>
            </a:r>
            <a:r>
              <a:rPr lang="en-US" dirty="0"/>
              <a:t>Repeaters and hubs</a:t>
            </a:r>
            <a:endParaRPr dirty="0"/>
          </a:p>
        </p:txBody>
      </p:sp>
      <p:sp>
        <p:nvSpPr>
          <p:cNvPr id="2103" name="Google Shape;2103;p63"/>
          <p:cNvSpPr txBox="1">
            <a:spLocks noGrp="1"/>
          </p:cNvSpPr>
          <p:nvPr>
            <p:ph type="subTitle" idx="6"/>
          </p:nvPr>
        </p:nvSpPr>
        <p:spPr>
          <a:xfrm>
            <a:off x="5078163" y="1281734"/>
            <a:ext cx="2994059" cy="1158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device that receives a network signal, cleans it of unnecessary noise and regenerates it</a:t>
            </a:r>
            <a:endParaRPr dirty="0"/>
          </a:p>
        </p:txBody>
      </p:sp>
      <p:sp>
        <p:nvSpPr>
          <p:cNvPr id="2104" name="Google Shape;2104;p63"/>
          <p:cNvSpPr txBox="1">
            <a:spLocks noGrp="1"/>
          </p:cNvSpPr>
          <p:nvPr>
            <p:ph type="title" idx="7"/>
          </p:nvPr>
        </p:nvSpPr>
        <p:spPr>
          <a:xfrm>
            <a:off x="5078163" y="3290509"/>
            <a:ext cx="2727600" cy="37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a:t>
            </a:r>
            <a:r>
              <a:rPr lang="en-US" dirty="0"/>
              <a:t>Routers</a:t>
            </a:r>
            <a:endParaRPr dirty="0"/>
          </a:p>
        </p:txBody>
      </p:sp>
      <p:sp>
        <p:nvSpPr>
          <p:cNvPr id="2105" name="Google Shape;2105;p63"/>
          <p:cNvSpPr txBox="1">
            <a:spLocks noGrp="1"/>
          </p:cNvSpPr>
          <p:nvPr>
            <p:ph type="subTitle" idx="8"/>
          </p:nvPr>
        </p:nvSpPr>
        <p:spPr>
          <a:xfrm>
            <a:off x="5078163" y="3705234"/>
            <a:ext cx="2727600" cy="11223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internetworking device that forwards packets between networks </a:t>
            </a:r>
            <a:endParaRPr dirty="0"/>
          </a:p>
        </p:txBody>
      </p:sp>
      <p:cxnSp>
        <p:nvCxnSpPr>
          <p:cNvPr id="2106" name="Google Shape;2106;p63"/>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107" name="Google Shape;2107;p63"/>
          <p:cNvCxnSpPr/>
          <p:nvPr/>
        </p:nvCxnSpPr>
        <p:spPr>
          <a:xfrm>
            <a:off x="1348500" y="3048622"/>
            <a:ext cx="6447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108" name="Google Shape;2108;p63"/>
          <p:cNvCxnSpPr/>
          <p:nvPr/>
        </p:nvCxnSpPr>
        <p:spPr>
          <a:xfrm>
            <a:off x="4572000" y="1566172"/>
            <a:ext cx="0" cy="2964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ACBACB20-9FD7-8811-21F5-102FCE27879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735" b="93190" l="4665" r="97566">
                        <a14:foregroundMark x1="9026" y1="27933" x2="8114" y2="49104"/>
                        <a14:foregroundMark x1="9736" y1="11470" x2="9068" y2="26970"/>
                        <a14:foregroundMark x1="27383" y1="9677" x2="30629" y2="13978"/>
                        <a14:foregroundMark x1="5511" y1="19911" x2="5071" y2="25090"/>
                        <a14:foregroundMark x1="6288" y1="10753" x2="5704" y2="17631"/>
                        <a14:foregroundMark x1="16024" y1="38351" x2="28398" y2="39427"/>
                        <a14:foregroundMark x1="46045" y1="39427" x2="58498" y2="39427"/>
                        <a14:foregroundMark x1="41582" y1="36559" x2="38134" y2="36559"/>
                        <a14:foregroundMark x1="29412" y1="64875" x2="30832" y2="65950"/>
                        <a14:foregroundMark x1="59838" y1="91398" x2="66126" y2="92115"/>
                        <a14:foregroundMark x1="89871" y1="88172" x2="90061" y2="93548"/>
                        <a14:foregroundMark x1="89452" y1="76344" x2="89871" y2="88172"/>
                        <a14:foregroundMark x1="89249" y1="55556" x2="89858" y2="53405"/>
                        <a14:foregroundMark x1="90872" y1="65950" x2="90872" y2="65950"/>
                        <a14:foregroundMark x1="86613" y1="27240" x2="86613" y2="27240"/>
                        <a14:foregroundMark x1="94523" y1="17563" x2="94523" y2="17563"/>
                        <a14:foregroundMark x1="94523" y1="28674" x2="94523" y2="28674"/>
                        <a14:foregroundMark x1="77890" y1="6810" x2="77890" y2="6810"/>
                        <a14:foregroundMark x1="57404" y1="5735" x2="57404" y2="5735"/>
                        <a14:foregroundMark x1="55984" y1="62724" x2="55984" y2="62724"/>
                        <a14:foregroundMark x1="23327" y1="7527" x2="23327" y2="6093"/>
                        <a14:foregroundMark x1="4868" y1="35842" x2="4868" y2="38710"/>
                        <a14:foregroundMark x1="97566" y1="26523" x2="97566" y2="26523"/>
                        <a14:backgroundMark x1="28195" y1="40143" x2="28195" y2="40143"/>
                        <a14:backgroundMark x1="28600" y1="40143" x2="28600" y2="40143"/>
                        <a14:backgroundMark x1="23529" y1="62366" x2="23529" y2="62366"/>
                        <a14:backgroundMark x1="59229" y1="39785" x2="59229" y2="39785"/>
                        <a14:backgroundMark x1="59838" y1="40502" x2="59838" y2="40502"/>
                        <a14:backgroundMark x1="60243" y1="40502" x2="60852" y2="40502"/>
                        <a14:backgroundMark x1="60446" y1="40502" x2="59026" y2="40143"/>
                        <a14:backgroundMark x1="61258" y1="40143" x2="58621" y2="39785"/>
                        <a14:backgroundMark x1="83367" y1="69534" x2="84787" y2="69534"/>
                        <a14:backgroundMark x1="88235" y1="63082" x2="89858" y2="63082"/>
                        <a14:backgroundMark x1="82759" y1="88172" x2="83976" y2="88172"/>
                        <a14:backgroundMark x1="82150" y1="62724" x2="82150" y2="62724"/>
                        <a14:backgroundMark x1="90264" y1="88172" x2="90264" y2="88172"/>
                        <a14:backgroundMark x1="89655" y1="88172" x2="89655" y2="88172"/>
                        <a14:backgroundMark x1="90061" y1="88172" x2="90061" y2="88172"/>
                        <a14:backgroundMark x1="7099" y1="21505" x2="6085" y2="21505"/>
                      </a14:backgroundRemoval>
                    </a14:imgEffect>
                  </a14:imgLayer>
                </a14:imgProps>
              </a:ext>
            </a:extLst>
          </a:blip>
          <a:stretch>
            <a:fillRect/>
          </a:stretch>
        </p:blipFill>
        <p:spPr>
          <a:xfrm>
            <a:off x="6921707" y="154727"/>
            <a:ext cx="1846385" cy="1044912"/>
          </a:xfrm>
          <a:prstGeom prst="rect">
            <a:avLst/>
          </a:prstGeom>
        </p:spPr>
      </p:pic>
      <p:sp>
        <p:nvSpPr>
          <p:cNvPr id="4" name="Rectangle 3">
            <a:extLst>
              <a:ext uri="{FF2B5EF4-FFF2-40B4-BE49-F238E27FC236}">
                <a16:creationId xmlns:a16="http://schemas.microsoft.com/office/drawing/2014/main" id="{FA96302B-C870-AA1A-A613-BB0FD3394539}"/>
              </a:ext>
            </a:extLst>
          </p:cNvPr>
          <p:cNvSpPr/>
          <p:nvPr/>
        </p:nvSpPr>
        <p:spPr>
          <a:xfrm>
            <a:off x="6781800" y="53340"/>
            <a:ext cx="2240280" cy="1228391"/>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Tree>
    <p:extLst>
      <p:ext uri="{BB962C8B-B14F-4D97-AF65-F5344CB8AC3E}">
        <p14:creationId xmlns:p14="http://schemas.microsoft.com/office/powerpoint/2010/main" val="2040076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285500" y="2832875"/>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THAT’S IT !</a:t>
            </a:r>
            <a:endParaRPr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subTitle" idx="1"/>
          </p:nvPr>
        </p:nvSpPr>
        <p:spPr>
          <a:xfrm>
            <a:off x="3442255" y="461210"/>
            <a:ext cx="2259487"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Definition: Network</a:t>
            </a:r>
            <a:endParaRPr sz="1600" dirty="0"/>
          </a:p>
        </p:txBody>
      </p:sp>
      <p:sp>
        <p:nvSpPr>
          <p:cNvPr id="201" name="Google Shape;201;p42"/>
          <p:cNvSpPr txBox="1">
            <a:spLocks noGrp="1"/>
          </p:cNvSpPr>
          <p:nvPr>
            <p:ph type="ctrTitle"/>
          </p:nvPr>
        </p:nvSpPr>
        <p:spPr>
          <a:xfrm>
            <a:off x="1850548" y="1270200"/>
            <a:ext cx="5442900" cy="26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A network is a group of two or more computers or other electronic devices that are interconnected for the purpose of exchanging data and sharing resources.</a:t>
            </a:r>
          </a:p>
        </p:txBody>
      </p:sp>
      <p:sp>
        <p:nvSpPr>
          <p:cNvPr id="20" name="Rectangle 19">
            <a:extLst>
              <a:ext uri="{FF2B5EF4-FFF2-40B4-BE49-F238E27FC236}">
                <a16:creationId xmlns:a16="http://schemas.microsoft.com/office/drawing/2014/main" id="{58816D52-DC02-6DF9-7DC0-6D1D63D81440}"/>
              </a:ext>
            </a:extLst>
          </p:cNvPr>
          <p:cNvSpPr/>
          <p:nvPr/>
        </p:nvSpPr>
        <p:spPr>
          <a:xfrm>
            <a:off x="3442256" y="461210"/>
            <a:ext cx="2259487" cy="464700"/>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grpSp>
        <p:nvGrpSpPr>
          <p:cNvPr id="21" name="Google Shape;11086;p80">
            <a:extLst>
              <a:ext uri="{FF2B5EF4-FFF2-40B4-BE49-F238E27FC236}">
                <a16:creationId xmlns:a16="http://schemas.microsoft.com/office/drawing/2014/main" id="{CD74E7CF-7D0C-37FF-9A1A-D329FEFF8E81}"/>
              </a:ext>
            </a:extLst>
          </p:cNvPr>
          <p:cNvGrpSpPr/>
          <p:nvPr/>
        </p:nvGrpSpPr>
        <p:grpSpPr>
          <a:xfrm>
            <a:off x="8767525" y="4796431"/>
            <a:ext cx="256032" cy="256032"/>
            <a:chOff x="1745217" y="1515471"/>
            <a:chExt cx="343269" cy="342505"/>
          </a:xfrm>
        </p:grpSpPr>
        <p:sp>
          <p:nvSpPr>
            <p:cNvPr id="22" name="Google Shape;11087;p80">
              <a:extLst>
                <a:ext uri="{FF2B5EF4-FFF2-40B4-BE49-F238E27FC236}">
                  <a16:creationId xmlns:a16="http://schemas.microsoft.com/office/drawing/2014/main" id="{F208BA66-3B8B-36AD-3C82-9A3BBDE68C30}"/>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88;p80">
              <a:extLst>
                <a:ext uri="{FF2B5EF4-FFF2-40B4-BE49-F238E27FC236}">
                  <a16:creationId xmlns:a16="http://schemas.microsoft.com/office/drawing/2014/main" id="{5F3C9DE1-F3FA-E2A1-F02B-0F509C40A831}"/>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89;p80">
              <a:extLst>
                <a:ext uri="{FF2B5EF4-FFF2-40B4-BE49-F238E27FC236}">
                  <a16:creationId xmlns:a16="http://schemas.microsoft.com/office/drawing/2014/main" id="{998AE564-2EAB-B5CA-CE28-DD00A730405A}"/>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90;p80">
              <a:extLst>
                <a:ext uri="{FF2B5EF4-FFF2-40B4-BE49-F238E27FC236}">
                  <a16:creationId xmlns:a16="http://schemas.microsoft.com/office/drawing/2014/main" id="{8924AD41-C892-185D-FE15-2F5D9F17F8A5}"/>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53528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TYPE OF NETWORKS</a:t>
            </a:r>
            <a:endParaRPr dirty="0"/>
          </a:p>
        </p:txBody>
      </p:sp>
      <p:sp>
        <p:nvSpPr>
          <p:cNvPr id="1994" name="Google Shape;1994;p57"/>
          <p:cNvSpPr txBox="1">
            <a:spLocks noGrp="1"/>
          </p:cNvSpPr>
          <p:nvPr>
            <p:ph type="body" idx="1"/>
          </p:nvPr>
        </p:nvSpPr>
        <p:spPr>
          <a:xfrm>
            <a:off x="1065001" y="1899417"/>
            <a:ext cx="3258900" cy="2737191"/>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a:t>LAN (Local Area Network)</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MAN (Metropolitan Area Network)</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WAN (Wide Area Network)</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PAN (Personal Area Network)</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VPN (Virtual Private Network)</a:t>
            </a:r>
          </a:p>
          <a:p>
            <a:pPr marL="457200" lvl="0" indent="-317500" algn="l" rtl="0">
              <a:spcBef>
                <a:spcPts val="1000"/>
              </a:spcBef>
              <a:spcAft>
                <a:spcPts val="1000"/>
              </a:spcAft>
              <a:buSzPts val="1400"/>
              <a:buChar char="●"/>
            </a:pPr>
            <a:endParaRPr lang="en-US" dirty="0"/>
          </a:p>
        </p:txBody>
      </p:sp>
      <p:sp>
        <p:nvSpPr>
          <p:cNvPr id="1995" name="Google Shape;1995;p57"/>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a:t>Point to Point</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Multi-point</a:t>
            </a:r>
          </a:p>
        </p:txBody>
      </p:sp>
      <p:sp>
        <p:nvSpPr>
          <p:cNvPr id="1996" name="Google Shape;1996;p57"/>
          <p:cNvSpPr txBox="1">
            <a:spLocks noGrp="1"/>
          </p:cNvSpPr>
          <p:nvPr>
            <p:ph type="title" idx="3"/>
          </p:nvPr>
        </p:nvSpPr>
        <p:spPr>
          <a:xfrm>
            <a:off x="1067241" y="1196500"/>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Based on scale</a:t>
            </a:r>
            <a:endParaRPr dirty="0"/>
          </a:p>
        </p:txBody>
      </p:sp>
      <p:sp>
        <p:nvSpPr>
          <p:cNvPr id="1997" name="Google Shape;1997;p57"/>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Based on transmission</a:t>
            </a:r>
            <a:endParaRPr dirty="0"/>
          </a:p>
        </p:txBody>
      </p:sp>
      <p:cxnSp>
        <p:nvCxnSpPr>
          <p:cNvPr id="1998" name="Google Shape;1998;p5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pSp>
        <p:nvGrpSpPr>
          <p:cNvPr id="2" name="Google Shape;11086;p80">
            <a:extLst>
              <a:ext uri="{FF2B5EF4-FFF2-40B4-BE49-F238E27FC236}">
                <a16:creationId xmlns:a16="http://schemas.microsoft.com/office/drawing/2014/main" id="{C86019D8-7A6E-7B78-9E0E-4C04E009D4E1}"/>
              </a:ext>
            </a:extLst>
          </p:cNvPr>
          <p:cNvGrpSpPr/>
          <p:nvPr/>
        </p:nvGrpSpPr>
        <p:grpSpPr>
          <a:xfrm>
            <a:off x="8767525" y="4796431"/>
            <a:ext cx="256032" cy="256032"/>
            <a:chOff x="1745217" y="1515471"/>
            <a:chExt cx="343269" cy="342505"/>
          </a:xfrm>
        </p:grpSpPr>
        <p:sp>
          <p:nvSpPr>
            <p:cNvPr id="3" name="Google Shape;11087;p80">
              <a:extLst>
                <a:ext uri="{FF2B5EF4-FFF2-40B4-BE49-F238E27FC236}">
                  <a16:creationId xmlns:a16="http://schemas.microsoft.com/office/drawing/2014/main" id="{50529158-A67A-FD08-DC4F-56E06CEFC64C}"/>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088;p80">
              <a:extLst>
                <a:ext uri="{FF2B5EF4-FFF2-40B4-BE49-F238E27FC236}">
                  <a16:creationId xmlns:a16="http://schemas.microsoft.com/office/drawing/2014/main" id="{756CF152-10C8-7970-3551-7C6C2417C193}"/>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089;p80">
              <a:extLst>
                <a:ext uri="{FF2B5EF4-FFF2-40B4-BE49-F238E27FC236}">
                  <a16:creationId xmlns:a16="http://schemas.microsoft.com/office/drawing/2014/main" id="{6419CF79-A7DE-1B02-7BC2-6AC8543EF324}"/>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090;p80">
              <a:extLst>
                <a:ext uri="{FF2B5EF4-FFF2-40B4-BE49-F238E27FC236}">
                  <a16:creationId xmlns:a16="http://schemas.microsoft.com/office/drawing/2014/main" id="{4CD22DFD-9F23-BC6B-9E8B-1A0BB83902A1}"/>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7254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54"/>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NETWORK TOPOLOGY</a:t>
            </a:r>
            <a:endParaRPr dirty="0"/>
          </a:p>
        </p:txBody>
      </p:sp>
      <p:cxnSp>
        <p:nvCxnSpPr>
          <p:cNvPr id="1956" name="Google Shape;1956;p54"/>
          <p:cNvCxnSpPr/>
          <p:nvPr/>
        </p:nvCxnSpPr>
        <p:spPr>
          <a:xfrm>
            <a:off x="1245300" y="2859300"/>
            <a:ext cx="6653400" cy="0"/>
          </a:xfrm>
          <a:prstGeom prst="straightConnector1">
            <a:avLst/>
          </a:prstGeom>
          <a:noFill/>
          <a:ln w="19050" cap="flat" cmpd="sng">
            <a:solidFill>
              <a:schemeClr val="accent1"/>
            </a:solidFill>
            <a:prstDash val="solid"/>
            <a:round/>
            <a:headEnd type="none" w="med" len="med"/>
            <a:tailEnd type="none" w="med" len="med"/>
          </a:ln>
        </p:spPr>
      </p:cxnSp>
      <p:sp>
        <p:nvSpPr>
          <p:cNvPr id="1957" name="Google Shape;1957;p54"/>
          <p:cNvSpPr txBox="1">
            <a:spLocks noGrp="1"/>
          </p:cNvSpPr>
          <p:nvPr>
            <p:ph type="title" idx="4294967295"/>
          </p:nvPr>
        </p:nvSpPr>
        <p:spPr>
          <a:xfrm>
            <a:off x="1019361" y="2097688"/>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chemeClr val="lt1"/>
                </a:solidFill>
              </a:rPr>
              <a:t>P2P</a:t>
            </a:r>
          </a:p>
        </p:txBody>
      </p:sp>
      <p:sp>
        <p:nvSpPr>
          <p:cNvPr id="1958" name="Google Shape;1958;p54"/>
          <p:cNvSpPr txBox="1">
            <a:spLocks noGrp="1"/>
          </p:cNvSpPr>
          <p:nvPr>
            <p:ph type="subTitle" idx="4294967295"/>
          </p:nvPr>
        </p:nvSpPr>
        <p:spPr>
          <a:xfrm>
            <a:off x="1026200" y="3268626"/>
            <a:ext cx="1534225" cy="72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solidFill>
                  <a:schemeClr val="lt1"/>
                </a:solidFill>
              </a:rPr>
              <a:t>The network consists of a direct link between two computers</a:t>
            </a:r>
            <a:endParaRPr sz="1400" dirty="0">
              <a:solidFill>
                <a:schemeClr val="lt1"/>
              </a:solidFill>
            </a:endParaRPr>
          </a:p>
        </p:txBody>
      </p:sp>
      <p:sp>
        <p:nvSpPr>
          <p:cNvPr id="1959" name="Google Shape;1959;p54"/>
          <p:cNvSpPr txBox="1">
            <a:spLocks noGrp="1"/>
          </p:cNvSpPr>
          <p:nvPr>
            <p:ph type="title" idx="4294967295"/>
          </p:nvPr>
        </p:nvSpPr>
        <p:spPr>
          <a:xfrm>
            <a:off x="4738561" y="2097688"/>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Ring</a:t>
            </a:r>
            <a:endParaRPr sz="1400" dirty="0">
              <a:solidFill>
                <a:schemeClr val="lt1"/>
              </a:solidFill>
            </a:endParaRPr>
          </a:p>
        </p:txBody>
      </p:sp>
      <p:sp>
        <p:nvSpPr>
          <p:cNvPr id="1960" name="Google Shape;1960;p54"/>
          <p:cNvSpPr txBox="1">
            <a:spLocks noGrp="1"/>
          </p:cNvSpPr>
          <p:nvPr>
            <p:ph type="subTitle" idx="4294967295"/>
          </p:nvPr>
        </p:nvSpPr>
        <p:spPr>
          <a:xfrm>
            <a:off x="4372751" y="3233550"/>
            <a:ext cx="2226116" cy="72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400" dirty="0">
                <a:solidFill>
                  <a:schemeClr val="lt1"/>
                </a:solidFill>
              </a:rPr>
              <a:t>Every device has exactly two neighboring devices for communication purpose</a:t>
            </a:r>
            <a:endParaRPr sz="1400" dirty="0">
              <a:solidFill>
                <a:schemeClr val="lt1"/>
              </a:solidFill>
            </a:endParaRPr>
          </a:p>
        </p:txBody>
      </p:sp>
      <p:sp>
        <p:nvSpPr>
          <p:cNvPr id="1961" name="Google Shape;1961;p54"/>
          <p:cNvSpPr txBox="1">
            <a:spLocks noGrp="1"/>
          </p:cNvSpPr>
          <p:nvPr>
            <p:ph type="subTitle" idx="4294967295"/>
          </p:nvPr>
        </p:nvSpPr>
        <p:spPr>
          <a:xfrm>
            <a:off x="2826984" y="1306346"/>
            <a:ext cx="1631254" cy="101723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solidFill>
                  <a:schemeClr val="lt1"/>
                </a:solidFill>
              </a:rPr>
              <a:t>Uses a single cable which connects all the included nodes</a:t>
            </a:r>
            <a:endParaRPr sz="1400" dirty="0">
              <a:solidFill>
                <a:schemeClr val="lt1"/>
              </a:solidFill>
            </a:endParaRPr>
          </a:p>
        </p:txBody>
      </p:sp>
      <p:sp>
        <p:nvSpPr>
          <p:cNvPr id="1962" name="Google Shape;1962;p54"/>
          <p:cNvSpPr txBox="1">
            <a:spLocks noGrp="1"/>
          </p:cNvSpPr>
          <p:nvPr>
            <p:ph type="title" idx="4294967295"/>
          </p:nvPr>
        </p:nvSpPr>
        <p:spPr>
          <a:xfrm>
            <a:off x="2879786" y="3230845"/>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050" dirty="0"/>
              <a:t>Bus</a:t>
            </a:r>
            <a:endParaRPr sz="1400" dirty="0">
              <a:solidFill>
                <a:schemeClr val="lt1"/>
              </a:solidFill>
            </a:endParaRPr>
          </a:p>
        </p:txBody>
      </p:sp>
      <p:sp>
        <p:nvSpPr>
          <p:cNvPr id="1963" name="Google Shape;1963;p54"/>
          <p:cNvSpPr txBox="1">
            <a:spLocks noGrp="1"/>
          </p:cNvSpPr>
          <p:nvPr>
            <p:ph type="subTitle" idx="4294967295"/>
          </p:nvPr>
        </p:nvSpPr>
        <p:spPr>
          <a:xfrm>
            <a:off x="6441984" y="1612644"/>
            <a:ext cx="1838004" cy="72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solidFill>
                  <a:schemeClr val="lt1"/>
                </a:solidFill>
              </a:rPr>
              <a:t>All the computers connect with the help of a hub</a:t>
            </a:r>
            <a:endParaRPr sz="1400" dirty="0">
              <a:solidFill>
                <a:schemeClr val="lt1"/>
              </a:solidFill>
            </a:endParaRPr>
          </a:p>
        </p:txBody>
      </p:sp>
      <p:sp>
        <p:nvSpPr>
          <p:cNvPr id="1964" name="Google Shape;1964;p54"/>
          <p:cNvSpPr txBox="1">
            <a:spLocks noGrp="1"/>
          </p:cNvSpPr>
          <p:nvPr>
            <p:ph type="title" idx="4294967295"/>
          </p:nvPr>
        </p:nvSpPr>
        <p:spPr>
          <a:xfrm>
            <a:off x="6597336" y="3218932"/>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solidFill>
                  <a:schemeClr val="lt1"/>
                </a:solidFill>
              </a:rPr>
              <a:t>Star</a:t>
            </a:r>
            <a:endParaRPr sz="1400" dirty="0">
              <a:solidFill>
                <a:schemeClr val="lt1"/>
              </a:solidFill>
            </a:endParaRPr>
          </a:p>
        </p:txBody>
      </p:sp>
      <p:cxnSp>
        <p:nvCxnSpPr>
          <p:cNvPr id="1969" name="Google Shape;1969;p5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7134C4AF-5646-FD5D-AB93-FB3B0EC0E636}"/>
              </a:ext>
            </a:extLst>
          </p:cNvPr>
          <p:cNvPicPr>
            <a:picLocks noChangeAspect="1"/>
          </p:cNvPicPr>
          <p:nvPr/>
        </p:nvPicPr>
        <p:blipFill>
          <a:blip r:embed="rId3"/>
          <a:stretch>
            <a:fillRect/>
          </a:stretch>
        </p:blipFill>
        <p:spPr>
          <a:xfrm>
            <a:off x="1434934" y="2542188"/>
            <a:ext cx="683875" cy="640080"/>
          </a:xfrm>
          <a:prstGeom prst="rect">
            <a:avLst/>
          </a:prstGeom>
          <a:ln>
            <a:noFill/>
          </a:ln>
          <a:effectLst>
            <a:outerShdw blurRad="190500" algn="tl" rotWithShape="0">
              <a:srgbClr val="000000">
                <a:alpha val="70000"/>
              </a:srgbClr>
            </a:outerShdw>
          </a:effectLst>
        </p:spPr>
      </p:pic>
      <p:pic>
        <p:nvPicPr>
          <p:cNvPr id="5" name="Picture 4">
            <a:extLst>
              <a:ext uri="{FF2B5EF4-FFF2-40B4-BE49-F238E27FC236}">
                <a16:creationId xmlns:a16="http://schemas.microsoft.com/office/drawing/2014/main" id="{2776B47D-BC58-B3D8-B4BD-1AE9626BF341}"/>
              </a:ext>
            </a:extLst>
          </p:cNvPr>
          <p:cNvPicPr>
            <a:picLocks noChangeAspect="1"/>
          </p:cNvPicPr>
          <p:nvPr/>
        </p:nvPicPr>
        <p:blipFill>
          <a:blip r:embed="rId4"/>
          <a:stretch>
            <a:fillRect/>
          </a:stretch>
        </p:blipFill>
        <p:spPr>
          <a:xfrm>
            <a:off x="3300636" y="2542188"/>
            <a:ext cx="685598" cy="640080"/>
          </a:xfrm>
          <a:prstGeom prst="rect">
            <a:avLst/>
          </a:prstGeom>
          <a:ln>
            <a:noFill/>
          </a:ln>
          <a:effectLst>
            <a:outerShdw blurRad="190500" algn="tl" rotWithShape="0">
              <a:srgbClr val="000000">
                <a:alpha val="70000"/>
              </a:srgbClr>
            </a:outerShdw>
          </a:effectLst>
        </p:spPr>
      </p:pic>
      <p:pic>
        <p:nvPicPr>
          <p:cNvPr id="7" name="Picture 6">
            <a:extLst>
              <a:ext uri="{FF2B5EF4-FFF2-40B4-BE49-F238E27FC236}">
                <a16:creationId xmlns:a16="http://schemas.microsoft.com/office/drawing/2014/main" id="{B5CD5EA3-628A-6FB1-FED1-BF422616AA8C}"/>
              </a:ext>
            </a:extLst>
          </p:cNvPr>
          <p:cNvPicPr>
            <a:picLocks noChangeAspect="1"/>
          </p:cNvPicPr>
          <p:nvPr/>
        </p:nvPicPr>
        <p:blipFill>
          <a:blip r:embed="rId5"/>
          <a:stretch>
            <a:fillRect/>
          </a:stretch>
        </p:blipFill>
        <p:spPr>
          <a:xfrm>
            <a:off x="5168061" y="2542188"/>
            <a:ext cx="624078" cy="64008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9FA55EE8-3765-215E-49F4-03583A775178}"/>
              </a:ext>
            </a:extLst>
          </p:cNvPr>
          <p:cNvPicPr>
            <a:picLocks noChangeAspect="1"/>
          </p:cNvPicPr>
          <p:nvPr/>
        </p:nvPicPr>
        <p:blipFill>
          <a:blip r:embed="rId6"/>
          <a:stretch>
            <a:fillRect/>
          </a:stretch>
        </p:blipFill>
        <p:spPr>
          <a:xfrm>
            <a:off x="7031028" y="2542188"/>
            <a:ext cx="670484" cy="6400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0116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54"/>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NETWORK TOPOLOGY</a:t>
            </a:r>
            <a:endParaRPr dirty="0"/>
          </a:p>
        </p:txBody>
      </p:sp>
      <p:cxnSp>
        <p:nvCxnSpPr>
          <p:cNvPr id="1956" name="Google Shape;1956;p54"/>
          <p:cNvCxnSpPr/>
          <p:nvPr/>
        </p:nvCxnSpPr>
        <p:spPr>
          <a:xfrm>
            <a:off x="1245300" y="2859300"/>
            <a:ext cx="6653400" cy="0"/>
          </a:xfrm>
          <a:prstGeom prst="straightConnector1">
            <a:avLst/>
          </a:prstGeom>
          <a:noFill/>
          <a:ln w="19050" cap="flat" cmpd="sng">
            <a:solidFill>
              <a:schemeClr val="accent1"/>
            </a:solidFill>
            <a:prstDash val="solid"/>
            <a:round/>
            <a:headEnd type="none" w="med" len="med"/>
            <a:tailEnd type="none" w="med" len="med"/>
          </a:ln>
        </p:spPr>
      </p:cxnSp>
      <p:sp>
        <p:nvSpPr>
          <p:cNvPr id="1957" name="Google Shape;1957;p54"/>
          <p:cNvSpPr txBox="1">
            <a:spLocks noGrp="1"/>
          </p:cNvSpPr>
          <p:nvPr>
            <p:ph type="title" idx="4294967295"/>
          </p:nvPr>
        </p:nvSpPr>
        <p:spPr>
          <a:xfrm>
            <a:off x="1947926" y="2094760"/>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chemeClr val="lt1"/>
                </a:solidFill>
              </a:rPr>
              <a:t>Mesh</a:t>
            </a:r>
          </a:p>
        </p:txBody>
      </p:sp>
      <p:sp>
        <p:nvSpPr>
          <p:cNvPr id="1958" name="Google Shape;1958;p54"/>
          <p:cNvSpPr txBox="1">
            <a:spLocks noGrp="1"/>
          </p:cNvSpPr>
          <p:nvPr>
            <p:ph type="subTitle" idx="4294967295"/>
          </p:nvPr>
        </p:nvSpPr>
        <p:spPr>
          <a:xfrm>
            <a:off x="1701617" y="3157640"/>
            <a:ext cx="2007635" cy="171915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solidFill>
                  <a:schemeClr val="lt1"/>
                </a:solidFill>
              </a:rPr>
              <a:t>The mesh topology has a unique network design in which each computer on the network connects to every other.</a:t>
            </a:r>
          </a:p>
        </p:txBody>
      </p:sp>
      <p:sp>
        <p:nvSpPr>
          <p:cNvPr id="1959" name="Google Shape;1959;p54"/>
          <p:cNvSpPr txBox="1">
            <a:spLocks noGrp="1"/>
          </p:cNvSpPr>
          <p:nvPr>
            <p:ph type="title" idx="4294967295"/>
          </p:nvPr>
        </p:nvSpPr>
        <p:spPr>
          <a:xfrm>
            <a:off x="5668774" y="1782262"/>
            <a:ext cx="1527300" cy="5419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Hybrid Topology</a:t>
            </a:r>
            <a:endParaRPr sz="1400" dirty="0">
              <a:solidFill>
                <a:schemeClr val="lt1"/>
              </a:solidFill>
            </a:endParaRPr>
          </a:p>
        </p:txBody>
      </p:sp>
      <p:sp>
        <p:nvSpPr>
          <p:cNvPr id="1960" name="Google Shape;1960;p54"/>
          <p:cNvSpPr txBox="1">
            <a:spLocks noGrp="1"/>
          </p:cNvSpPr>
          <p:nvPr>
            <p:ph type="subTitle" idx="4294967295"/>
          </p:nvPr>
        </p:nvSpPr>
        <p:spPr>
          <a:xfrm>
            <a:off x="5293329" y="3320131"/>
            <a:ext cx="2226116" cy="7696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400" dirty="0">
                <a:solidFill>
                  <a:schemeClr val="lt1"/>
                </a:solidFill>
              </a:rPr>
              <a:t>Hybrid topology combines two or more topologies</a:t>
            </a:r>
            <a:endParaRPr sz="1400" dirty="0">
              <a:solidFill>
                <a:schemeClr val="lt1"/>
              </a:solidFill>
            </a:endParaRPr>
          </a:p>
        </p:txBody>
      </p:sp>
      <p:sp>
        <p:nvSpPr>
          <p:cNvPr id="1961" name="Google Shape;1961;p54"/>
          <p:cNvSpPr txBox="1">
            <a:spLocks noGrp="1"/>
          </p:cNvSpPr>
          <p:nvPr>
            <p:ph type="subTitle" idx="4294967295"/>
          </p:nvPr>
        </p:nvSpPr>
        <p:spPr>
          <a:xfrm>
            <a:off x="3519060" y="1143218"/>
            <a:ext cx="2104231" cy="118792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solidFill>
                  <a:schemeClr val="lt1"/>
                </a:solidFill>
              </a:rPr>
              <a:t>Tree topologies have a root node, and all other nodes are connected which forming a hierarchy.</a:t>
            </a:r>
            <a:endParaRPr sz="1400" dirty="0">
              <a:solidFill>
                <a:schemeClr val="lt1"/>
              </a:solidFill>
            </a:endParaRPr>
          </a:p>
        </p:txBody>
      </p:sp>
      <p:sp>
        <p:nvSpPr>
          <p:cNvPr id="1962" name="Google Shape;1962;p54"/>
          <p:cNvSpPr txBox="1">
            <a:spLocks noGrp="1"/>
          </p:cNvSpPr>
          <p:nvPr>
            <p:ph type="title" idx="4294967295"/>
          </p:nvPr>
        </p:nvSpPr>
        <p:spPr>
          <a:xfrm>
            <a:off x="3808351" y="3227917"/>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050" dirty="0"/>
              <a:t>Tree</a:t>
            </a:r>
            <a:endParaRPr sz="1400" dirty="0">
              <a:solidFill>
                <a:schemeClr val="lt1"/>
              </a:solidFill>
            </a:endParaRPr>
          </a:p>
        </p:txBody>
      </p:sp>
      <p:cxnSp>
        <p:nvCxnSpPr>
          <p:cNvPr id="1969" name="Google Shape;1969;p5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7" name="Picture 16">
            <a:extLst>
              <a:ext uri="{FF2B5EF4-FFF2-40B4-BE49-F238E27FC236}">
                <a16:creationId xmlns:a16="http://schemas.microsoft.com/office/drawing/2014/main" id="{CF5DB67C-FBA3-191D-5D4E-DDAFC4E432FE}"/>
              </a:ext>
            </a:extLst>
          </p:cNvPr>
          <p:cNvPicPr>
            <a:picLocks noChangeAspect="1"/>
          </p:cNvPicPr>
          <p:nvPr/>
        </p:nvPicPr>
        <p:blipFill>
          <a:blip r:embed="rId3"/>
          <a:stretch>
            <a:fillRect/>
          </a:stretch>
        </p:blipFill>
        <p:spPr>
          <a:xfrm>
            <a:off x="2173385" y="2571750"/>
            <a:ext cx="468630" cy="457200"/>
          </a:xfrm>
          <a:prstGeom prst="rect">
            <a:avLst/>
          </a:prstGeom>
          <a:ln>
            <a:noFill/>
          </a:ln>
          <a:effectLst>
            <a:outerShdw blurRad="190500" algn="tl" rotWithShape="0">
              <a:srgbClr val="000000">
                <a:alpha val="70000"/>
              </a:srgbClr>
            </a:outerShdw>
          </a:effectLst>
        </p:spPr>
      </p:pic>
      <p:pic>
        <p:nvPicPr>
          <p:cNvPr id="19" name="Picture 18">
            <a:extLst>
              <a:ext uri="{FF2B5EF4-FFF2-40B4-BE49-F238E27FC236}">
                <a16:creationId xmlns:a16="http://schemas.microsoft.com/office/drawing/2014/main" id="{80A98338-1F57-8697-C48D-677242893FF6}"/>
              </a:ext>
            </a:extLst>
          </p:cNvPr>
          <p:cNvPicPr>
            <a:picLocks noChangeAspect="1"/>
          </p:cNvPicPr>
          <p:nvPr/>
        </p:nvPicPr>
        <p:blipFill>
          <a:blip r:embed="rId4"/>
          <a:stretch>
            <a:fillRect/>
          </a:stretch>
        </p:blipFill>
        <p:spPr>
          <a:xfrm>
            <a:off x="2705435" y="2571750"/>
            <a:ext cx="662940" cy="457200"/>
          </a:xfrm>
          <a:prstGeom prst="rect">
            <a:avLst/>
          </a:prstGeom>
          <a:ln>
            <a:noFill/>
          </a:ln>
          <a:effectLst>
            <a:outerShdw blurRad="190500" algn="tl" rotWithShape="0">
              <a:srgbClr val="000000">
                <a:alpha val="70000"/>
              </a:srgbClr>
            </a:outerShdw>
          </a:effectLst>
        </p:spPr>
      </p:pic>
      <p:pic>
        <p:nvPicPr>
          <p:cNvPr id="21" name="Picture 20">
            <a:extLst>
              <a:ext uri="{FF2B5EF4-FFF2-40B4-BE49-F238E27FC236}">
                <a16:creationId xmlns:a16="http://schemas.microsoft.com/office/drawing/2014/main" id="{F47F79B5-473E-08A2-4161-A62CEAEA9FAD}"/>
              </a:ext>
            </a:extLst>
          </p:cNvPr>
          <p:cNvPicPr>
            <a:picLocks noChangeAspect="1"/>
          </p:cNvPicPr>
          <p:nvPr/>
        </p:nvPicPr>
        <p:blipFill>
          <a:blip r:embed="rId5"/>
          <a:stretch>
            <a:fillRect/>
          </a:stretch>
        </p:blipFill>
        <p:spPr>
          <a:xfrm>
            <a:off x="4228275" y="2501526"/>
            <a:ext cx="685800" cy="597647"/>
          </a:xfrm>
          <a:prstGeom prst="rect">
            <a:avLst/>
          </a:prstGeom>
          <a:ln>
            <a:noFill/>
          </a:ln>
          <a:effectLst>
            <a:outerShdw blurRad="190500" algn="tl" rotWithShape="0">
              <a:srgbClr val="000000">
                <a:alpha val="70000"/>
              </a:srgbClr>
            </a:outerShdw>
          </a:effectLst>
        </p:spPr>
      </p:pic>
      <p:pic>
        <p:nvPicPr>
          <p:cNvPr id="23" name="Picture 22">
            <a:extLst>
              <a:ext uri="{FF2B5EF4-FFF2-40B4-BE49-F238E27FC236}">
                <a16:creationId xmlns:a16="http://schemas.microsoft.com/office/drawing/2014/main" id="{A6894FA5-5E6C-2BC2-8E93-953CA02BACB5}"/>
              </a:ext>
            </a:extLst>
          </p:cNvPr>
          <p:cNvPicPr>
            <a:picLocks noChangeAspect="1"/>
          </p:cNvPicPr>
          <p:nvPr/>
        </p:nvPicPr>
        <p:blipFill>
          <a:blip r:embed="rId6"/>
          <a:stretch>
            <a:fillRect/>
          </a:stretch>
        </p:blipFill>
        <p:spPr>
          <a:xfrm>
            <a:off x="6139816" y="2453507"/>
            <a:ext cx="585216" cy="73152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68210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NETWORK</a:t>
            </a:r>
            <a:br>
              <a:rPr lang="en" dirty="0"/>
            </a:br>
            <a:r>
              <a:rPr lang="en" dirty="0"/>
              <a:t>SERVERS</a:t>
            </a:r>
            <a:endParaRPr dirty="0"/>
          </a:p>
        </p:txBody>
      </p:sp>
      <p:cxnSp>
        <p:nvCxnSpPr>
          <p:cNvPr id="260" name="Google Shape;260;p4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NETWORK LINKS</a:t>
            </a:r>
            <a:endParaRPr dirty="0"/>
          </a:p>
        </p:txBody>
      </p:sp>
      <p:sp>
        <p:nvSpPr>
          <p:cNvPr id="1994" name="Google Shape;1994;p57"/>
          <p:cNvSpPr txBox="1">
            <a:spLocks noGrp="1"/>
          </p:cNvSpPr>
          <p:nvPr>
            <p:ph type="body" idx="1"/>
          </p:nvPr>
        </p:nvSpPr>
        <p:spPr>
          <a:xfrm>
            <a:off x="1026200" y="1726552"/>
            <a:ext cx="3258900" cy="331788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b="1" dirty="0"/>
              <a:t>Coaxial cable </a:t>
            </a:r>
            <a:r>
              <a:rPr lang="en-US" dirty="0"/>
              <a:t>is widely used for cable television systems, office buildings, and other work-sites for local area networks.</a:t>
            </a:r>
            <a:br>
              <a:rPr lang="en-US" dirty="0"/>
            </a:br>
            <a:endParaRPr lang="en-US" dirty="0"/>
          </a:p>
          <a:p>
            <a:pPr marL="457200" lvl="0" indent="-317500" algn="l" rtl="0">
              <a:spcBef>
                <a:spcPts val="0"/>
              </a:spcBef>
              <a:spcAft>
                <a:spcPts val="0"/>
              </a:spcAft>
              <a:buSzPts val="1400"/>
              <a:buChar char="●"/>
            </a:pPr>
            <a:r>
              <a:rPr lang="en-US" b="1" dirty="0"/>
              <a:t>Twisted pair </a:t>
            </a:r>
            <a:r>
              <a:rPr lang="en-US" dirty="0"/>
              <a:t>cabling is used for wired Ethernet and other standards. </a:t>
            </a:r>
            <a:endParaRPr lang="en" dirty="0"/>
          </a:p>
          <a:p>
            <a:pPr marL="139700" lvl="0" indent="0" algn="l" rtl="0">
              <a:spcBef>
                <a:spcPts val="0"/>
              </a:spcBef>
              <a:spcAft>
                <a:spcPts val="0"/>
              </a:spcAft>
              <a:buSzPts val="1400"/>
              <a:buNone/>
            </a:pPr>
            <a:endParaRPr lang="en" dirty="0"/>
          </a:p>
          <a:p>
            <a:pPr marL="457200" lvl="0" indent="-317500" algn="l" rtl="0">
              <a:spcBef>
                <a:spcPts val="0"/>
              </a:spcBef>
              <a:spcAft>
                <a:spcPts val="0"/>
              </a:spcAft>
              <a:buSzPts val="1400"/>
              <a:buChar char="●"/>
            </a:pPr>
            <a:r>
              <a:rPr lang="en-US" dirty="0"/>
              <a:t>An </a:t>
            </a:r>
            <a:r>
              <a:rPr lang="en-US" b="1" dirty="0"/>
              <a:t>optical fiber </a:t>
            </a:r>
            <a:r>
              <a:rPr lang="en-US" dirty="0"/>
              <a:t>is a glass fiber. It carries pulses of light that represent data via lasers and optical amplifiers. </a:t>
            </a:r>
            <a:endParaRPr lang="en" dirty="0"/>
          </a:p>
          <a:p>
            <a:pPr marL="139700" lvl="0" indent="0" algn="l" rtl="0">
              <a:spcBef>
                <a:spcPts val="0"/>
              </a:spcBef>
              <a:spcAft>
                <a:spcPts val="0"/>
              </a:spcAft>
              <a:buSzPts val="1400"/>
              <a:buNone/>
            </a:pPr>
            <a:endParaRPr dirty="0"/>
          </a:p>
        </p:txBody>
      </p:sp>
      <p:sp>
        <p:nvSpPr>
          <p:cNvPr id="1995" name="Google Shape;1995;p57"/>
          <p:cNvSpPr txBox="1">
            <a:spLocks noGrp="1"/>
          </p:cNvSpPr>
          <p:nvPr>
            <p:ph type="body" idx="2"/>
          </p:nvPr>
        </p:nvSpPr>
        <p:spPr>
          <a:xfrm>
            <a:off x="5262247" y="2293986"/>
            <a:ext cx="3258900" cy="1795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b="1" dirty="0"/>
              <a:t>Terrestrial microwave </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b="1" dirty="0"/>
              <a:t>Communications satellites </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b="1" dirty="0"/>
              <a:t>Cellular networks</a:t>
            </a:r>
          </a:p>
          <a:p>
            <a:pPr marL="457200" lvl="0" indent="-317500" algn="l" rtl="0">
              <a:spcBef>
                <a:spcPts val="0"/>
              </a:spcBef>
              <a:spcAft>
                <a:spcPts val="0"/>
              </a:spcAft>
              <a:buSzPts val="1400"/>
              <a:buChar char="●"/>
            </a:pPr>
            <a:endParaRPr lang="en-US" b="1" dirty="0"/>
          </a:p>
          <a:p>
            <a:pPr marL="457200" lvl="0" indent="-317500" algn="l" rtl="0">
              <a:spcBef>
                <a:spcPts val="0"/>
              </a:spcBef>
              <a:spcAft>
                <a:spcPts val="0"/>
              </a:spcAft>
              <a:buSzPts val="1400"/>
              <a:buChar char="●"/>
            </a:pPr>
            <a:r>
              <a:rPr lang="en-US" b="1" dirty="0"/>
              <a:t>Radio and spread spectrum technologies </a:t>
            </a:r>
          </a:p>
        </p:txBody>
      </p:sp>
      <p:sp>
        <p:nvSpPr>
          <p:cNvPr id="1996" name="Google Shape;1996;p57"/>
          <p:cNvSpPr txBox="1">
            <a:spLocks noGrp="1"/>
          </p:cNvSpPr>
          <p:nvPr>
            <p:ph type="title" idx="3"/>
          </p:nvPr>
        </p:nvSpPr>
        <p:spPr>
          <a:xfrm>
            <a:off x="1148120" y="1196500"/>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WIRED</a:t>
            </a:r>
            <a:endParaRPr dirty="0"/>
          </a:p>
        </p:txBody>
      </p:sp>
      <p:sp>
        <p:nvSpPr>
          <p:cNvPr id="1997" name="Google Shape;1997;p57"/>
          <p:cNvSpPr txBox="1">
            <a:spLocks noGrp="1"/>
          </p:cNvSpPr>
          <p:nvPr>
            <p:ph type="title" idx="4"/>
          </p:nvPr>
        </p:nvSpPr>
        <p:spPr>
          <a:xfrm>
            <a:off x="5408494" y="1597336"/>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WIRELESS</a:t>
            </a:r>
            <a:endParaRPr dirty="0"/>
          </a:p>
        </p:txBody>
      </p:sp>
      <p:cxnSp>
        <p:nvCxnSpPr>
          <p:cNvPr id="1998" name="Google Shape;1998;p5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28E55FF9-0F38-F475-48B3-3120F1B8AAB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824" b="89706" l="8421" r="89825">
                        <a14:foregroundMark x1="8421" y1="79412" x2="8421" y2="79412"/>
                        <a14:foregroundMark x1="8421" y1="79412" x2="8421" y2="79412"/>
                      </a14:backgroundRemoval>
                    </a14:imgEffect>
                  </a14:imgLayer>
                </a14:imgProps>
              </a:ext>
            </a:extLst>
          </a:blip>
          <a:stretch>
            <a:fillRect/>
          </a:stretch>
        </p:blipFill>
        <p:spPr>
          <a:xfrm>
            <a:off x="4057429" y="4544880"/>
            <a:ext cx="1602945" cy="382457"/>
          </a:xfrm>
          <a:prstGeom prst="rect">
            <a:avLst/>
          </a:prstGeom>
        </p:spPr>
      </p:pic>
      <p:pic>
        <p:nvPicPr>
          <p:cNvPr id="5" name="Picture 4">
            <a:extLst>
              <a:ext uri="{FF2B5EF4-FFF2-40B4-BE49-F238E27FC236}">
                <a16:creationId xmlns:a16="http://schemas.microsoft.com/office/drawing/2014/main" id="{BD2D34E6-DF0D-634E-6481-AFC24412F5E0}"/>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524" b="89286" l="6393" r="90868">
                        <a14:foregroundMark x1="6393" y1="39286" x2="6393" y2="39286"/>
                        <a14:foregroundMark x1="90868" y1="36905" x2="90868" y2="36905"/>
                      </a14:backgroundRemoval>
                    </a14:imgEffect>
                  </a14:imgLayer>
                </a14:imgProps>
              </a:ext>
            </a:extLst>
          </a:blip>
          <a:stretch>
            <a:fillRect/>
          </a:stretch>
        </p:blipFill>
        <p:spPr>
          <a:xfrm>
            <a:off x="63212" y="1966993"/>
            <a:ext cx="1101388" cy="422450"/>
          </a:xfrm>
          <a:prstGeom prst="rect">
            <a:avLst/>
          </a:prstGeom>
        </p:spPr>
      </p:pic>
      <p:pic>
        <p:nvPicPr>
          <p:cNvPr id="7" name="Picture 6">
            <a:extLst>
              <a:ext uri="{FF2B5EF4-FFF2-40B4-BE49-F238E27FC236}">
                <a16:creationId xmlns:a16="http://schemas.microsoft.com/office/drawing/2014/main" id="{8B9EB984-CAEF-BF1F-976F-AD30C1D5D51F}"/>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8696" b="86957" l="3306" r="97521">
                        <a14:foregroundMark x1="50000" y1="50000" x2="50000" y2="50000"/>
                        <a14:foregroundMark x1="74380" y1="30435" x2="74380" y2="30435"/>
                        <a14:foregroundMark x1="92149" y1="41304" x2="92149" y2="41304"/>
                        <a14:foregroundMark x1="95455" y1="47826" x2="95455" y2="47826"/>
                        <a14:foregroundMark x1="28512" y1="45652" x2="28512" y2="45652"/>
                        <a14:foregroundMark x1="17769" y1="36957" x2="17769" y2="36957"/>
                        <a14:foregroundMark x1="17769" y1="47826" x2="34298" y2="69565"/>
                        <a14:foregroundMark x1="22727" y1="56522" x2="13223" y2="84783"/>
                        <a14:foregroundMark x1="3719" y1="86957" x2="6198" y2="84783"/>
                        <a14:foregroundMark x1="97521" y1="50000" x2="96694" y2="47826"/>
                      </a14:backgroundRemoval>
                    </a14:imgEffect>
                  </a14:imgLayer>
                </a14:imgProps>
              </a:ext>
            </a:extLst>
          </a:blip>
          <a:stretch>
            <a:fillRect/>
          </a:stretch>
        </p:blipFill>
        <p:spPr>
          <a:xfrm>
            <a:off x="4054064" y="2389231"/>
            <a:ext cx="1035871" cy="196901"/>
          </a:xfrm>
          <a:prstGeom prst="rect">
            <a:avLst/>
          </a:prstGeom>
        </p:spPr>
      </p:pic>
      <p:pic>
        <p:nvPicPr>
          <p:cNvPr id="9" name="Picture 8">
            <a:extLst>
              <a:ext uri="{FF2B5EF4-FFF2-40B4-BE49-F238E27FC236}">
                <a16:creationId xmlns:a16="http://schemas.microsoft.com/office/drawing/2014/main" id="{2052D2DA-FA4A-83C0-66BA-E8DF33130324}"/>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9091" b="89510" l="5502" r="95793">
                        <a14:foregroundMark x1="8738" y1="55944" x2="8738" y2="55944"/>
                        <a14:foregroundMark x1="5502" y1="62238" x2="5502" y2="62238"/>
                        <a14:foregroundMark x1="91586" y1="66434" x2="91586" y2="66434"/>
                        <a14:foregroundMark x1="95793" y1="55944" x2="95793" y2="55944"/>
                        <a14:foregroundMark x1="90291" y1="9091" x2="90291" y2="9091"/>
                        <a14:foregroundMark x1="90939" y1="89510" x2="90939" y2="89510"/>
                      </a14:backgroundRemoval>
                    </a14:imgEffect>
                  </a14:imgLayer>
                </a14:imgProps>
              </a:ext>
            </a:extLst>
          </a:blip>
          <a:stretch>
            <a:fillRect/>
          </a:stretch>
        </p:blipFill>
        <p:spPr>
          <a:xfrm>
            <a:off x="3864910" y="3365095"/>
            <a:ext cx="1185004" cy="548400"/>
          </a:xfrm>
          <a:prstGeom prst="rect">
            <a:avLst/>
          </a:prstGeom>
        </p:spPr>
      </p:pic>
      <p:pic>
        <p:nvPicPr>
          <p:cNvPr id="11" name="Picture 10">
            <a:extLst>
              <a:ext uri="{FF2B5EF4-FFF2-40B4-BE49-F238E27FC236}">
                <a16:creationId xmlns:a16="http://schemas.microsoft.com/office/drawing/2014/main" id="{20CB9760-4BF9-B153-DD76-2CF0F026F841}"/>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4167" b="97619" l="0" r="97279">
                        <a14:foregroundMark x1="8163" y1="29762" x2="5782" y2="48810"/>
                        <a14:foregroundMark x1="35714" y1="16667" x2="41156" y2="20833"/>
                        <a14:foregroundMark x1="86054" y1="22024" x2="89116" y2="30952"/>
                        <a14:foregroundMark x1="92177" y1="40476" x2="95578" y2="60714"/>
                        <a14:foregroundMark x1="37944" y1="94655" x2="4082" y2="93452"/>
                        <a14:foregroundMark x1="41390" y1="94777" x2="41046" y2="94765"/>
                        <a14:foregroundMark x1="45965" y1="94940" x2="43458" y2="94851"/>
                        <a14:foregroundMark x1="50242" y1="95092" x2="49324" y2="95059"/>
                        <a14:foregroundMark x1="52461" y1="95171" x2="51834" y2="95149"/>
                        <a14:foregroundMark x1="59904" y1="95436" x2="55246" y2="95270"/>
                        <a14:foregroundMark x1="71088" y1="95833" x2="61651" y2="95498"/>
                        <a14:foregroundMark x1="4082" y1="93452" x2="4082" y2="93452"/>
                        <a14:foregroundMark x1="89796" y1="27976" x2="94898" y2="41071"/>
                        <a14:foregroundMark x1="98299" y1="50000" x2="98299" y2="50000"/>
                        <a14:foregroundMark x1="53401" y1="14286" x2="72449" y2="14286"/>
                        <a14:foregroundMark x1="72449" y1="14286" x2="80952" y2="20238"/>
                        <a14:foregroundMark x1="78571" y1="19643" x2="81973" y2="22024"/>
                        <a14:foregroundMark x1="84694" y1="23810" x2="88776" y2="26786"/>
                        <a14:foregroundMark x1="88776" y1="30952" x2="90136" y2="35119"/>
                        <a14:foregroundMark x1="86735" y1="28571" x2="82993" y2="26190"/>
                        <a14:foregroundMark x1="28571" y1="11905" x2="36054" y2="27381"/>
                        <a14:foregroundMark x1="42517" y1="21429" x2="48980" y2="21429"/>
                        <a14:foregroundMark x1="26531" y1="14286" x2="38435" y2="10119"/>
                        <a14:foregroundMark x1="37415" y1="13095" x2="43878" y2="19048"/>
                        <a14:foregroundMark x1="44558" y1="19048" x2="50000" y2="19048"/>
                        <a14:foregroundMark x1="45238" y1="16667" x2="34354" y2="6548"/>
                        <a14:foregroundMark x1="8844" y1="50000" x2="14966" y2="52381"/>
                        <a14:foregroundMark x1="8503" y1="59524" x2="16327" y2="61310"/>
                        <a14:foregroundMark x1="20408" y1="21429" x2="31633" y2="33929"/>
                        <a14:foregroundMark x1="39796" y1="48214" x2="40816" y2="52381"/>
                        <a14:foregroundMark x1="41156" y1="52976" x2="34014" y2="53571"/>
                        <a14:foregroundMark x1="32993" y1="55357" x2="29592" y2="55357"/>
                        <a14:foregroundMark x1="1020" y1="93452" x2="5442" y2="93452"/>
                        <a14:foregroundMark x1="37213" y1="92646" x2="7143" y2="91071"/>
                        <a14:foregroundMark x1="40681" y1="92828" x2="40334" y2="92810"/>
                        <a14:foregroundMark x1="46229" y1="93119" x2="42762" y2="92937"/>
                        <a14:foregroundMark x1="50985" y1="93368" x2="49959" y2="93314"/>
                        <a14:foregroundMark x1="53670" y1="93509" x2="52566" y2="93451"/>
                        <a14:foregroundMark x1="60708" y1="93878" x2="55905" y2="93627"/>
                        <a14:foregroundMark x1="63946" y1="94048" x2="62352" y2="93965"/>
                        <a14:foregroundMark x1="55160" y1="97619" x2="58540" y2="98080"/>
                        <a14:foregroundMark x1="51013" y1="97053" x2="51084" y2="97063"/>
                        <a14:foregroundMark x1="48917" y1="96768" x2="49486" y2="96845"/>
                        <a14:foregroundMark x1="43907" y1="96085" x2="45472" y2="96298"/>
                        <a14:foregroundMark x1="41401" y1="95743" x2="41759" y2="95792"/>
                        <a14:foregroundMark x1="7143" y1="91071" x2="38180" y2="95304"/>
                        <a14:foregroundMark x1="39008" y1="97580" x2="340" y2="95833"/>
                        <a14:foregroundMark x1="42467" y1="97736" x2="42121" y2="97720"/>
                        <a14:foregroundMark x1="44908" y1="97846" x2="44541" y2="97829"/>
                        <a14:foregroundMark x1="5442" y1="30952" x2="24490" y2="20833"/>
                        <a14:foregroundMark x1="24490" y1="20833" x2="21769" y2="38095"/>
                        <a14:foregroundMark x1="25850" y1="12500" x2="39456" y2="11310"/>
                        <a14:foregroundMark x1="41156" y1="13690" x2="35714" y2="4167"/>
                        <a14:foregroundMark x1="27891" y1="9524" x2="36054" y2="5952"/>
                        <a14:foregroundMark x1="3741" y1="52381" x2="8844" y2="57738"/>
                        <a14:foregroundMark x1="11224" y1="55952" x2="15646" y2="59524"/>
                        <a14:foregroundMark x1="36919" y1="91836" x2="35714" y2="91667"/>
                        <a14:foregroundMark x1="40504" y1="92341" x2="40146" y2="92291"/>
                        <a14:foregroundMark x1="46240" y1="93148" x2="42655" y2="92644"/>
                        <a14:foregroundMark x1="50802" y1="93791" x2="49835" y2="93655"/>
                        <a14:foregroundMark x1="53218" y1="94131" x2="52327" y2="94006"/>
                        <a14:foregroundMark x1="60079" y1="95097" x2="55541" y2="94458"/>
                        <a14:foregroundMark x1="65306" y1="95833" x2="61728" y2="95329"/>
                        <a14:foregroundMark x1="38813" y1="97043" x2="38095" y2="97024"/>
                        <a14:foregroundMark x1="42249" y1="97136" x2="41905" y2="97127"/>
                        <a14:foregroundMark x1="45138" y1="97214" x2="44309" y2="97192"/>
                        <a14:foregroundMark x1="49279" y1="97325" x2="49118" y2="97321"/>
                        <a14:foregroundMark x1="49010" y1="97024" x2="52567" y2="97024"/>
                        <a14:foregroundMark x1="44248" y1="97024" x2="45207" y2="97024"/>
                        <a14:foregroundMark x1="41867" y1="97024" x2="42208" y2="97024"/>
                        <a14:foregroundMark x1="52947" y1="95977" x2="49206" y2="95382"/>
                        <a14:foregroundMark x1="59118" y1="96959" x2="54877" y2="96284"/>
                        <a14:foregroundMark x1="63265" y1="97619" x2="60856" y2="97235"/>
                        <a14:foregroundMark x1="2041" y1="93452" x2="2041" y2="93452"/>
                        <a14:foregroundMark x1="1361" y1="92857" x2="1361" y2="92857"/>
                        <a14:foregroundMark x1="1565" y1="94643" x2="1701" y2="95833"/>
                        <a14:foregroundMark x1="1429" y1="93452" x2="1565" y2="94643"/>
                        <a14:foregroundMark x1="1361" y1="92857" x2="1429" y2="93452"/>
                        <a14:backgroundMark x1="44558" y1="98810" x2="47959" y2="98810"/>
                        <a14:backgroundMark x1="49660" y1="98810" x2="48299" y2="98810"/>
                        <a14:backgroundMark x1="44898" y1="98810" x2="42857" y2="98810"/>
                        <a14:backgroundMark x1="42517" y1="98810" x2="39456" y2="98810"/>
                        <a14:backgroundMark x1="51701" y1="99405" x2="53741" y2="99405"/>
                        <a14:backgroundMark x1="58163" y1="98810" x2="58844" y2="99405"/>
                        <a14:backgroundMark x1="58844" y1="98810" x2="59864" y2="99405"/>
                        <a14:backgroundMark x1="57143" y1="98810" x2="57143" y2="98810"/>
                        <a14:backgroundMark x1="0" y1="93452" x2="0" y2="93452"/>
                        <a14:backgroundMark x1="0" y1="96429" x2="0" y2="96429"/>
                        <a14:backgroundMark x1="340" y1="94643" x2="340" y2="94643"/>
                      </a14:backgroundRemoval>
                    </a14:imgEffect>
                  </a14:imgLayer>
                </a14:imgProps>
              </a:ext>
            </a:extLst>
          </a:blip>
          <a:stretch>
            <a:fillRect/>
          </a:stretch>
        </p:blipFill>
        <p:spPr>
          <a:xfrm>
            <a:off x="221365" y="3331590"/>
            <a:ext cx="1076969" cy="615410"/>
          </a:xfrm>
          <a:prstGeom prst="rect">
            <a:avLst/>
          </a:prstGeom>
        </p:spPr>
      </p:pic>
      <p:pic>
        <p:nvPicPr>
          <p:cNvPr id="13" name="Picture 12">
            <a:extLst>
              <a:ext uri="{FF2B5EF4-FFF2-40B4-BE49-F238E27FC236}">
                <a16:creationId xmlns:a16="http://schemas.microsoft.com/office/drawing/2014/main" id="{75FF059D-AEAE-F474-1275-AD2BF09F16B2}"/>
              </a:ext>
            </a:extLst>
          </p:cNvPr>
          <p:cNvPicPr>
            <a:picLocks noChangeAspect="1"/>
          </p:cNvPicPr>
          <p:nvPr/>
        </p:nvPicPr>
        <p:blipFill>
          <a:blip r:embed="rId13">
            <a:extLst>
              <a:ext uri="{BEBA8EAE-BF5A-486C-A8C5-ECC9F3942E4B}">
                <a14:imgProps xmlns:a14="http://schemas.microsoft.com/office/drawing/2010/main">
                  <a14:imgLayer r:embed="rId14">
                    <a14:imgEffect>
                      <a14:backgroundRemoval t="7767" b="95146" l="3057" r="97162">
                        <a14:foregroundMark x1="10262" y1="29126" x2="12009" y2="66019"/>
                        <a14:foregroundMark x1="7642" y1="19417" x2="7205" y2="59223"/>
                        <a14:foregroundMark x1="8515" y1="75728" x2="11135" y2="75728"/>
                        <a14:foregroundMark x1="15066" y1="89320" x2="15066" y2="89320"/>
                        <a14:foregroundMark x1="15502" y1="94175" x2="16812" y2="95146"/>
                        <a14:foregroundMark x1="18996" y1="95146" x2="20524" y2="95146"/>
                        <a14:foregroundMark x1="28166" y1="92233" x2="31004" y2="92233"/>
                        <a14:foregroundMark x1="35590" y1="92233" x2="40611" y2="92233"/>
                        <a14:foregroundMark x1="47817" y1="68932" x2="48908" y2="36893"/>
                        <a14:foregroundMark x1="46288" y1="7767" x2="48908" y2="9709"/>
                        <a14:foregroundMark x1="3057" y1="73786" x2="3057" y2="73786"/>
                        <a14:foregroundMark x1="14847" y1="8738" x2="14847" y2="8738"/>
                        <a14:foregroundMark x1="77948" y1="52427" x2="78166" y2="94175"/>
                        <a14:foregroundMark x1="92140" y1="64078" x2="94541" y2="69903"/>
                        <a14:foregroundMark x1="66594" y1="79612" x2="65502" y2="74757"/>
                        <a14:foregroundMark x1="72489" y1="87379" x2="72489" y2="87379"/>
                        <a14:foregroundMark x1="97162" y1="70874" x2="97162" y2="70874"/>
                        <a14:foregroundMark x1="26201" y1="40777" x2="25983" y2="51456"/>
                        <a14:foregroundMark x1="29913" y1="54369" x2="30349" y2="30097"/>
                        <a14:foregroundMark x1="30786" y1="57282" x2="32533" y2="33981"/>
                        <a14:foregroundMark x1="27948" y1="34951" x2="27729" y2="27184"/>
                        <a14:foregroundMark x1="64192" y1="44660" x2="65939" y2="48544"/>
                        <a14:foregroundMark x1="70087" y1="41748" x2="71179" y2="40777"/>
                        <a14:foregroundMark x1="68996" y1="42718" x2="70087" y2="41748"/>
                        <a14:foregroundMark x1="68341" y1="32039" x2="66376" y2="24272"/>
                        <a14:foregroundMark x1="65939" y1="37864" x2="64410" y2="24272"/>
                        <a14:foregroundMark x1="68341" y1="23301" x2="68777" y2="21359"/>
                        <a14:foregroundMark x1="52183" y1="54369" x2="52183" y2="54369"/>
                        <a14:backgroundMark x1="7205" y1="65049" x2="7205" y2="65049"/>
                        <a14:backgroundMark x1="13755" y1="66019" x2="13755" y2="66019"/>
                        <a14:backgroundMark x1="17249" y1="87379" x2="17249" y2="87379"/>
                        <a14:backgroundMark x1="16376" y1="85437" x2="16376" y2="85437"/>
                        <a14:backgroundMark x1="15066" y1="86408" x2="15066" y2="86408"/>
                        <a14:backgroundMark x1="53712" y1="64078" x2="53712" y2="64078"/>
                        <a14:backgroundMark x1="52402" y1="66019" x2="51528" y2="66019"/>
                        <a14:backgroundMark x1="45197" y1="65049" x2="43231" y2="65049"/>
                        <a14:backgroundMark x1="71397" y1="41748" x2="71397" y2="41748"/>
                        <a14:backgroundMark x1="71397" y1="38835" x2="71397" y2="38835"/>
                        <a14:backgroundMark x1="84279" y1="97087" x2="84279" y2="99029"/>
                      </a14:backgroundRemoval>
                    </a14:imgEffect>
                  </a14:imgLayer>
                </a14:imgProps>
              </a:ext>
            </a:extLst>
          </a:blip>
          <a:stretch>
            <a:fillRect/>
          </a:stretch>
        </p:blipFill>
        <p:spPr>
          <a:xfrm>
            <a:off x="6071289" y="4237736"/>
            <a:ext cx="2438521" cy="548401"/>
          </a:xfrm>
          <a:prstGeom prst="rect">
            <a:avLst/>
          </a:prstGeom>
        </p:spPr>
      </p:pic>
    </p:spTree>
    <p:extLst>
      <p:ext uri="{BB962C8B-B14F-4D97-AF65-F5344CB8AC3E}">
        <p14:creationId xmlns:p14="http://schemas.microsoft.com/office/powerpoint/2010/main" val="195864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5479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A PROTOCOL?</a:t>
            </a:r>
            <a:endParaRPr dirty="0">
              <a:solidFill>
                <a:schemeClr val="accent1"/>
              </a:solidFill>
            </a:endParaRPr>
          </a:p>
        </p:txBody>
      </p:sp>
      <p:sp>
        <p:nvSpPr>
          <p:cNvPr id="215" name="Google Shape;215;p44"/>
          <p:cNvSpPr txBox="1">
            <a:spLocks noGrp="1"/>
          </p:cNvSpPr>
          <p:nvPr>
            <p:ph type="body" idx="1"/>
          </p:nvPr>
        </p:nvSpPr>
        <p:spPr>
          <a:xfrm>
            <a:off x="938500" y="1111319"/>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protocol is a set of rules that governs the communications between computers on a network. In order for two computers to talk to each other, they must be speaking the same language. Many different types of network protocols and standards are required to ensure that your computer (no matter which operating system, network card, or application you are using) can communicate with another computer located anywhere, worldwide .</a:t>
            </a: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911570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8DFAA58-25AF-7AA3-F317-EBCF73634989}"/>
              </a:ext>
            </a:extLst>
          </p:cNvPr>
          <p:cNvSpPr>
            <a:spLocks noGrp="1"/>
          </p:cNvSpPr>
          <p:nvPr>
            <p:ph type="title" idx="4"/>
          </p:nvPr>
        </p:nvSpPr>
        <p:spPr/>
        <p:txBody>
          <a:bodyPr/>
          <a:lstStyle/>
          <a:p>
            <a:r>
              <a:rPr lang="en-US" dirty="0"/>
              <a:t>Types of protocols (1/3)</a:t>
            </a:r>
          </a:p>
        </p:txBody>
      </p:sp>
      <p:sp>
        <p:nvSpPr>
          <p:cNvPr id="9" name="Title 8">
            <a:extLst>
              <a:ext uri="{FF2B5EF4-FFF2-40B4-BE49-F238E27FC236}">
                <a16:creationId xmlns:a16="http://schemas.microsoft.com/office/drawing/2014/main" id="{A8910AE4-01E5-FFA8-3574-A44AEF177424}"/>
              </a:ext>
            </a:extLst>
          </p:cNvPr>
          <p:cNvSpPr>
            <a:spLocks noGrp="1"/>
          </p:cNvSpPr>
          <p:nvPr>
            <p:ph type="title" idx="5"/>
          </p:nvPr>
        </p:nvSpPr>
        <p:spPr>
          <a:xfrm>
            <a:off x="1408367" y="1134411"/>
            <a:ext cx="2067000" cy="1006500"/>
          </a:xfrm>
        </p:spPr>
        <p:txBody>
          <a:bodyPr/>
          <a:lstStyle/>
          <a:p>
            <a:r>
              <a:rPr lang="en-US" dirty="0"/>
              <a:t>Transmission Control Protocol </a:t>
            </a:r>
          </a:p>
        </p:txBody>
      </p:sp>
      <p:sp>
        <p:nvSpPr>
          <p:cNvPr id="11" name="Title 8">
            <a:extLst>
              <a:ext uri="{FF2B5EF4-FFF2-40B4-BE49-F238E27FC236}">
                <a16:creationId xmlns:a16="http://schemas.microsoft.com/office/drawing/2014/main" id="{64CD80F3-09CC-0757-5EF6-AF1E7C3B4D88}"/>
              </a:ext>
            </a:extLst>
          </p:cNvPr>
          <p:cNvSpPr txBox="1">
            <a:spLocks/>
          </p:cNvSpPr>
          <p:nvPr/>
        </p:nvSpPr>
        <p:spPr>
          <a:xfrm>
            <a:off x="1408367" y="2140913"/>
            <a:ext cx="2067000" cy="21503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TCP is a popular communication protocol which is used for communicating over a network. It divides any message into series of packets that are sent from source to destination and there it gets reassembled at the destination.</a:t>
            </a:r>
          </a:p>
        </p:txBody>
      </p:sp>
      <p:sp>
        <p:nvSpPr>
          <p:cNvPr id="12" name="Title 8">
            <a:extLst>
              <a:ext uri="{FF2B5EF4-FFF2-40B4-BE49-F238E27FC236}">
                <a16:creationId xmlns:a16="http://schemas.microsoft.com/office/drawing/2014/main" id="{D5DD1016-F957-A4EA-3FD0-A6C2A515D63A}"/>
              </a:ext>
            </a:extLst>
          </p:cNvPr>
          <p:cNvSpPr txBox="1">
            <a:spLocks/>
          </p:cNvSpPr>
          <p:nvPr/>
        </p:nvSpPr>
        <p:spPr>
          <a:xfrm>
            <a:off x="3668040" y="1276655"/>
            <a:ext cx="2067000" cy="7421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Internet Protocol </a:t>
            </a:r>
            <a:endParaRPr lang="en-US" dirty="0"/>
          </a:p>
        </p:txBody>
      </p:sp>
      <p:sp>
        <p:nvSpPr>
          <p:cNvPr id="13" name="Title 8">
            <a:extLst>
              <a:ext uri="{FF2B5EF4-FFF2-40B4-BE49-F238E27FC236}">
                <a16:creationId xmlns:a16="http://schemas.microsoft.com/office/drawing/2014/main" id="{6256589E-FDEF-F369-47B3-81602D48708B}"/>
              </a:ext>
            </a:extLst>
          </p:cNvPr>
          <p:cNvSpPr txBox="1">
            <a:spLocks/>
          </p:cNvSpPr>
          <p:nvPr/>
        </p:nvSpPr>
        <p:spPr>
          <a:xfrm>
            <a:off x="3668040" y="2130827"/>
            <a:ext cx="2067000" cy="25575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IP is designed explicitly as addressing protocol. It is mostly used with TCP. The IP addresses in packets help in routing them through different nodes in a network until it reaches the destination system. TCP/IP is the most popular protocol connecting the networks.</a:t>
            </a:r>
          </a:p>
        </p:txBody>
      </p:sp>
      <p:sp>
        <p:nvSpPr>
          <p:cNvPr id="16" name="Title 8">
            <a:extLst>
              <a:ext uri="{FF2B5EF4-FFF2-40B4-BE49-F238E27FC236}">
                <a16:creationId xmlns:a16="http://schemas.microsoft.com/office/drawing/2014/main" id="{798D0FC7-6EBE-92EE-265F-7906093894B8}"/>
              </a:ext>
            </a:extLst>
          </p:cNvPr>
          <p:cNvSpPr txBox="1">
            <a:spLocks/>
          </p:cNvSpPr>
          <p:nvPr/>
        </p:nvSpPr>
        <p:spPr>
          <a:xfrm>
            <a:off x="5664136" y="1266571"/>
            <a:ext cx="2067000" cy="7421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b="1" dirty="0"/>
              <a:t>User Datagram Protocol </a:t>
            </a:r>
            <a:endParaRPr lang="en-US" dirty="0"/>
          </a:p>
        </p:txBody>
      </p:sp>
      <p:sp>
        <p:nvSpPr>
          <p:cNvPr id="17" name="Title 8">
            <a:extLst>
              <a:ext uri="{FF2B5EF4-FFF2-40B4-BE49-F238E27FC236}">
                <a16:creationId xmlns:a16="http://schemas.microsoft.com/office/drawing/2014/main" id="{FB693717-BE16-79B5-B83F-79607F621C3F}"/>
              </a:ext>
            </a:extLst>
          </p:cNvPr>
          <p:cNvSpPr txBox="1">
            <a:spLocks/>
          </p:cNvSpPr>
          <p:nvPr/>
        </p:nvSpPr>
        <p:spPr>
          <a:xfrm>
            <a:off x="5735040" y="2140911"/>
            <a:ext cx="2067000" cy="179521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sz="1200" dirty="0">
                <a:latin typeface="Montserrat" panose="00000500000000000000" pitchFamily="2" charset="0"/>
              </a:rPr>
              <a:t>UDP is a substitute communication protocol to Transmission Control Protocol implemented primarily for creating loss-tolerating and low-latency linking between different applications.</a:t>
            </a:r>
          </a:p>
        </p:txBody>
      </p:sp>
    </p:spTree>
    <p:extLst>
      <p:ext uri="{BB962C8B-B14F-4D97-AF65-F5344CB8AC3E}">
        <p14:creationId xmlns:p14="http://schemas.microsoft.com/office/powerpoint/2010/main" val="916514180"/>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733</Words>
  <Application>Microsoft Office PowerPoint</Application>
  <PresentationFormat>On-screen Show (16:9)</PresentationFormat>
  <Paragraphs>84</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Montserrat ExtraLight</vt:lpstr>
      <vt:lpstr>Montserrat ExtraBold</vt:lpstr>
      <vt:lpstr>Arial</vt:lpstr>
      <vt:lpstr>Montserrat</vt:lpstr>
      <vt:lpstr>Futuristic Background by Slidesgo</vt:lpstr>
      <vt:lpstr>NETWORK</vt:lpstr>
      <vt:lpstr>A network is a group of two or more computers or other electronic devices that are interconnected for the purpose of exchanging data and sharing resources.</vt:lpstr>
      <vt:lpstr>TYPE OF NETWORKS</vt:lpstr>
      <vt:lpstr>NETWORK TOPOLOGY</vt:lpstr>
      <vt:lpstr>NETWORK TOPOLOGY</vt:lpstr>
      <vt:lpstr>NETWORK SERVERS</vt:lpstr>
      <vt:lpstr>NETWORK LINKS</vt:lpstr>
      <vt:lpstr>WHAT IS A PROTOCOL?</vt:lpstr>
      <vt:lpstr>Types of protocols (1/3)</vt:lpstr>
      <vt:lpstr>Types of protocols (2/3)</vt:lpstr>
      <vt:lpstr>Types of protocols (3/3)</vt:lpstr>
      <vt:lpstr>NETWORK NODES</vt:lpstr>
      <vt:lpstr>THAT’S IT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dc:title>
  <cp:lastModifiedBy>Armin Chanchian</cp:lastModifiedBy>
  <cp:revision>10</cp:revision>
  <dcterms:modified xsi:type="dcterms:W3CDTF">2022-12-23T23:14:47Z</dcterms:modified>
</cp:coreProperties>
</file>